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416" r:id="rId5"/>
    <p:sldId id="342" r:id="rId6"/>
    <p:sldId id="429" r:id="rId7"/>
    <p:sldId id="423" r:id="rId8"/>
    <p:sldId id="404" r:id="rId9"/>
    <p:sldId id="427" r:id="rId10"/>
    <p:sldId id="428" r:id="rId11"/>
    <p:sldId id="430" r:id="rId12"/>
    <p:sldId id="426" r:id="rId13"/>
    <p:sldId id="402" r:id="rId14"/>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84" userDrawn="1">
          <p15:clr>
            <a:srgbClr val="A4A3A4"/>
          </p15:clr>
        </p15:guide>
        <p15:guide id="2" pos="504" userDrawn="1">
          <p15:clr>
            <a:srgbClr val="A4A3A4"/>
          </p15:clr>
        </p15:guide>
        <p15:guide id="3" pos="2221" userDrawn="1">
          <p15:clr>
            <a:srgbClr val="A4A3A4"/>
          </p15:clr>
        </p15:guide>
        <p15:guide id="4" orient="horz" pos="2352" userDrawn="1">
          <p15:clr>
            <a:srgbClr val="A4A3A4"/>
          </p15:clr>
        </p15:guide>
        <p15:guide id="5" pos="3960" userDrawn="1">
          <p15:clr>
            <a:srgbClr val="A4A3A4"/>
          </p15:clr>
        </p15:guide>
        <p15:guide id="6" orient="horz" pos="26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11E94F-72EA-0984-F550-E792B6487A36}" name="Deb Van Brenk" initials="DVB" userId="S::dvanbrenk@unitedwayem.ca::a27216a9-74ca-4daa-ba3f-ad282f76c3f7" providerId="AD"/>
  <p188:author id="{99FF3555-6016-837B-E5C0-1C36C910EBB5}" name="Lydia Poutney" initials="LP" userId="S::lpoutney@unitedwayem.ca::74ba6155-76c3-40fb-a268-467e19bdc951" providerId="AD"/>
  <p188:author id="{6A8D7B84-CF59-AF9F-6CF2-18A689D135C7}" name="Kelly Ziegner" initials="KZ" userId="S::kziegner@unitedwayem.ca::a5da90b5-35f8-413b-9e9d-7031823befdd" providerId="AD"/>
  <p188:author id="{7978EE91-D070-38B0-4E01-8CD1FEF5FD70}" name="Chris McInnis" initials="" userId="S::cmcinnis@unitedwayem.ca::1681ad20-7210-4dba-a9aa-c4e5601550a9" providerId="AD"/>
  <p188:author id="{801350B2-9530-D6B1-1AC0-08FAC7DBA2B5}" name="Taylor Walker" initials="TW" userId="S::twalker@unitedwayem.ca::5aad8c10-ca07-4d68-bda4-c0b77498852d" providerId="AD"/>
  <p188:author id="{E4DB1CBA-5557-03CB-73D2-5F842A65195E}" name="Archana Patel" initials="AP" userId="S::apatel@unitedwayem.ca::c880ebb7-7603-4b84-837a-fde5025b731a" providerId="AD"/>
  <p188:author id="{F55E58CA-875A-8E89-7FD0-464E3BC6DBAD}" name="Dakota Halfpenny" initials="DH" userId="S::dhalfpenny@unitedwayem.ca::8c63be7b-3d98-4f39-95e1-0c9f2b11794d" providerId="AD"/>
  <p188:author id="{900878D1-4D58-17C6-E112-6ABA68FC6846}" name="Jennifer Wain" initials="JW" userId="S::jwain@unitedwayem.ca::ec84e387-ec2c-4061-904f-73070fe15d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roa, Alisha" initials="CA" lastIdx="3" clrIdx="0">
    <p:extLst>
      <p:ext uri="{19B8F6BF-5375-455C-9EA6-DF929625EA0E}">
        <p15:presenceInfo xmlns:p15="http://schemas.microsoft.com/office/powerpoint/2012/main" userId="S::acoroa@uwgt.org::f8ebdf82-e6ef-4787-8779-25b7dd9bd05e" providerId="AD"/>
      </p:ext>
    </p:extLst>
  </p:cmAuthor>
  <p:cmAuthor id="2" name="McVan, Nicole" initials="MN" lastIdx="6" clrIdx="1">
    <p:extLst>
      <p:ext uri="{19B8F6BF-5375-455C-9EA6-DF929625EA0E}">
        <p15:presenceInfo xmlns:p15="http://schemas.microsoft.com/office/powerpoint/2012/main" userId="S::nmcvan@uwgt.org::f748003b-e748-4e70-9cf9-0051435c4d8a" providerId="AD"/>
      </p:ext>
    </p:extLst>
  </p:cmAuthor>
  <p:cmAuthor id="3" name="Jennifer Wain" initials="JW" lastIdx="65" clrIdx="2">
    <p:extLst>
      <p:ext uri="{19B8F6BF-5375-455C-9EA6-DF929625EA0E}">
        <p15:presenceInfo xmlns:p15="http://schemas.microsoft.com/office/powerpoint/2012/main" userId="S-1-5-21-3004067339-942368929-3697931010-3646" providerId="AD"/>
      </p:ext>
    </p:extLst>
  </p:cmAuthor>
  <p:cmAuthor id="4" name="Sara Middleton" initials="SM" lastIdx="44" clrIdx="3">
    <p:extLst>
      <p:ext uri="{19B8F6BF-5375-455C-9EA6-DF929625EA0E}">
        <p15:presenceInfo xmlns:p15="http://schemas.microsoft.com/office/powerpoint/2012/main" userId="S-1-5-21-3004067339-942368929-3697931010-2114" providerId="AD"/>
      </p:ext>
    </p:extLst>
  </p:cmAuthor>
  <p:cmAuthor id="5" name="Jennepher Cahill" initials="JC" lastIdx="4" clrIdx="4">
    <p:extLst>
      <p:ext uri="{19B8F6BF-5375-455C-9EA6-DF929625EA0E}">
        <p15:presenceInfo xmlns:p15="http://schemas.microsoft.com/office/powerpoint/2012/main" userId="S-1-5-21-3004067339-942368929-3697931010-22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147"/>
    <a:srgbClr val="DA291C"/>
    <a:srgbClr val="F5CF3E"/>
    <a:srgbClr val="FFFFFF"/>
    <a:srgbClr val="DE7C00"/>
    <a:srgbClr val="77370B"/>
    <a:srgbClr val="E35205"/>
    <a:srgbClr val="41B6E6"/>
    <a:srgbClr val="0072CE"/>
    <a:srgbClr val="FDB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91" autoAdjust="0"/>
  </p:normalViewPr>
  <p:slideViewPr>
    <p:cSldViewPr snapToGrid="0">
      <p:cViewPr varScale="1">
        <p:scale>
          <a:sx n="49" d="100"/>
          <a:sy n="49" d="100"/>
        </p:scale>
        <p:origin x="1733" y="53"/>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84"/>
        <p:guide pos="504"/>
        <p:guide pos="2221"/>
        <p:guide orient="horz" pos="2352"/>
        <p:guide pos="3960"/>
        <p:guide orient="horz" pos="26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kota Halfpenny" userId="8c63be7b-3d98-4f39-95e1-0c9f2b11794d" providerId="ADAL" clId="{B698AA88-BA8D-4682-AECE-3F4F2A15CC49}"/>
    <pc:docChg chg="modSld">
      <pc:chgData name="Dakota Halfpenny" userId="8c63be7b-3d98-4f39-95e1-0c9f2b11794d" providerId="ADAL" clId="{B698AA88-BA8D-4682-AECE-3F4F2A15CC49}" dt="2025-10-08T18:20:44.312" v="8" actId="20577"/>
      <pc:docMkLst>
        <pc:docMk/>
      </pc:docMkLst>
      <pc:sldChg chg="modSp mod">
        <pc:chgData name="Dakota Halfpenny" userId="8c63be7b-3d98-4f39-95e1-0c9f2b11794d" providerId="ADAL" clId="{B698AA88-BA8D-4682-AECE-3F4F2A15CC49}" dt="2025-09-12T17:28:15.317" v="5" actId="20577"/>
        <pc:sldMkLst>
          <pc:docMk/>
          <pc:sldMk cId="1023058082" sldId="416"/>
        </pc:sldMkLst>
        <pc:spChg chg="mod">
          <ac:chgData name="Dakota Halfpenny" userId="8c63be7b-3d98-4f39-95e1-0c9f2b11794d" providerId="ADAL" clId="{B698AA88-BA8D-4682-AECE-3F4F2A15CC49}" dt="2025-09-12T17:28:15.317" v="5" actId="20577"/>
          <ac:spMkLst>
            <pc:docMk/>
            <pc:sldMk cId="1023058082" sldId="416"/>
            <ac:spMk id="3" creationId="{13B850AF-0681-384F-64AF-D22347F7BB8B}"/>
          </ac:spMkLst>
        </pc:spChg>
      </pc:sldChg>
      <pc:sldChg chg="modNotesTx">
        <pc:chgData name="Dakota Halfpenny" userId="8c63be7b-3d98-4f39-95e1-0c9f2b11794d" providerId="ADAL" clId="{B698AA88-BA8D-4682-AECE-3F4F2A15CC49}" dt="2025-10-08T18:20:44.312" v="8" actId="20577"/>
        <pc:sldMkLst>
          <pc:docMk/>
          <pc:sldMk cId="3012997952" sldId="4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668F1D-132A-164B-8190-B87480B33F6A}"/>
              </a:ext>
            </a:extLst>
          </p:cNvPr>
          <p:cNvSpPr>
            <a:spLocks noGrp="1"/>
          </p:cNvSpPr>
          <p:nvPr>
            <p:ph type="hdr" sz="quarter"/>
          </p:nvPr>
        </p:nvSpPr>
        <p:spPr>
          <a:xfrm>
            <a:off x="1" y="1"/>
            <a:ext cx="3057165" cy="467610"/>
          </a:xfrm>
          <a:prstGeom prst="rect">
            <a:avLst/>
          </a:prstGeom>
        </p:spPr>
        <p:txBody>
          <a:bodyPr vert="horz" lIns="152028" tIns="76014" rIns="152028" bIns="76014" rtlCol="0"/>
          <a:lstStyle>
            <a:lvl1pPr algn="l">
              <a:defRPr sz="2000"/>
            </a:lvl1pPr>
          </a:lstStyle>
          <a:p>
            <a:endParaRPr lang="en-US"/>
          </a:p>
        </p:txBody>
      </p:sp>
      <p:sp>
        <p:nvSpPr>
          <p:cNvPr id="3" name="Date Placeholder 2">
            <a:extLst>
              <a:ext uri="{FF2B5EF4-FFF2-40B4-BE49-F238E27FC236}">
                <a16:creationId xmlns:a16="http://schemas.microsoft.com/office/drawing/2014/main" id="{9E415504-4F55-C241-8887-27E32F95D9AB}"/>
              </a:ext>
            </a:extLst>
          </p:cNvPr>
          <p:cNvSpPr>
            <a:spLocks noGrp="1"/>
          </p:cNvSpPr>
          <p:nvPr>
            <p:ph type="dt" sz="quarter" idx="1"/>
          </p:nvPr>
        </p:nvSpPr>
        <p:spPr>
          <a:xfrm>
            <a:off x="3996099" y="1"/>
            <a:ext cx="3057165" cy="467610"/>
          </a:xfrm>
          <a:prstGeom prst="rect">
            <a:avLst/>
          </a:prstGeom>
        </p:spPr>
        <p:txBody>
          <a:bodyPr vert="horz" lIns="152028" tIns="76014" rIns="152028" bIns="76014" rtlCol="0"/>
          <a:lstStyle>
            <a:lvl1pPr algn="r">
              <a:defRPr sz="2000"/>
            </a:lvl1pPr>
          </a:lstStyle>
          <a:p>
            <a:fld id="{40D9E59E-915F-4143-BD41-B663DBC48BAC}" type="datetimeFigureOut">
              <a:rPr lang="en-US" smtClean="0"/>
              <a:t>10/8/2025</a:t>
            </a:fld>
            <a:endParaRPr lang="en-US"/>
          </a:p>
        </p:txBody>
      </p:sp>
      <p:sp>
        <p:nvSpPr>
          <p:cNvPr id="4" name="Footer Placeholder 3">
            <a:extLst>
              <a:ext uri="{FF2B5EF4-FFF2-40B4-BE49-F238E27FC236}">
                <a16:creationId xmlns:a16="http://schemas.microsoft.com/office/drawing/2014/main" id="{028B7102-51F4-C04A-B5D5-7785E6C8E969}"/>
              </a:ext>
            </a:extLst>
          </p:cNvPr>
          <p:cNvSpPr>
            <a:spLocks noGrp="1"/>
          </p:cNvSpPr>
          <p:nvPr>
            <p:ph type="ftr" sz="quarter" idx="2"/>
          </p:nvPr>
        </p:nvSpPr>
        <p:spPr>
          <a:xfrm>
            <a:off x="1" y="8841492"/>
            <a:ext cx="3057165" cy="467609"/>
          </a:xfrm>
          <a:prstGeom prst="rect">
            <a:avLst/>
          </a:prstGeom>
        </p:spPr>
        <p:txBody>
          <a:bodyPr vert="horz" lIns="152028" tIns="76014" rIns="152028" bIns="76014" rtlCol="0" anchor="b"/>
          <a:lstStyle>
            <a:lvl1pPr algn="l">
              <a:defRPr sz="2000"/>
            </a:lvl1pPr>
          </a:lstStyle>
          <a:p>
            <a:endParaRPr lang="en-US"/>
          </a:p>
        </p:txBody>
      </p:sp>
      <p:sp>
        <p:nvSpPr>
          <p:cNvPr id="5" name="Slide Number Placeholder 4">
            <a:extLst>
              <a:ext uri="{FF2B5EF4-FFF2-40B4-BE49-F238E27FC236}">
                <a16:creationId xmlns:a16="http://schemas.microsoft.com/office/drawing/2014/main" id="{10A7D287-BFB7-3143-A25B-A86A6F82D314}"/>
              </a:ext>
            </a:extLst>
          </p:cNvPr>
          <p:cNvSpPr>
            <a:spLocks noGrp="1"/>
          </p:cNvSpPr>
          <p:nvPr>
            <p:ph type="sldNum" sz="quarter" idx="3"/>
          </p:nvPr>
        </p:nvSpPr>
        <p:spPr>
          <a:xfrm>
            <a:off x="3996099" y="8841492"/>
            <a:ext cx="3057165" cy="467609"/>
          </a:xfrm>
          <a:prstGeom prst="rect">
            <a:avLst/>
          </a:prstGeom>
        </p:spPr>
        <p:txBody>
          <a:bodyPr vert="horz" lIns="152028" tIns="76014" rIns="152028" bIns="76014" rtlCol="0" anchor="b"/>
          <a:lstStyle>
            <a:lvl1pPr algn="r">
              <a:defRPr sz="2000"/>
            </a:lvl1pPr>
          </a:lstStyle>
          <a:p>
            <a:fld id="{B8D13FD1-9AAA-8A4D-AB8F-5616B248AD9C}" type="slidenum">
              <a:rPr lang="en-US" smtClean="0"/>
              <a:t>‹#›</a:t>
            </a:fld>
            <a:endParaRPr lang="en-US"/>
          </a:p>
        </p:txBody>
      </p:sp>
    </p:spTree>
    <p:extLst>
      <p:ext uri="{BB962C8B-B14F-4D97-AF65-F5344CB8AC3E}">
        <p14:creationId xmlns:p14="http://schemas.microsoft.com/office/powerpoint/2010/main" val="2705925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789430" y="376829"/>
            <a:ext cx="5474401" cy="3080420"/>
          </a:xfrm>
          <a:prstGeom prst="rect">
            <a:avLst/>
          </a:prstGeom>
          <a:noFill/>
          <a:ln w="12700">
            <a:solidFill>
              <a:prstClr val="black"/>
            </a:solidFill>
          </a:ln>
        </p:spPr>
        <p:txBody>
          <a:bodyPr vert="horz" lIns="152028" tIns="76014" rIns="152028" bIns="76014" rtlCol="0" anchor="ctr"/>
          <a:lstStyle/>
          <a:p>
            <a:endParaRPr lang="en-US"/>
          </a:p>
        </p:txBody>
      </p:sp>
      <p:sp>
        <p:nvSpPr>
          <p:cNvPr id="12" name="Notes Placeholder 11"/>
          <p:cNvSpPr>
            <a:spLocks noGrp="1"/>
          </p:cNvSpPr>
          <p:nvPr>
            <p:ph type="body" sz="quarter" idx="3"/>
          </p:nvPr>
        </p:nvSpPr>
        <p:spPr>
          <a:xfrm>
            <a:off x="372140" y="3753293"/>
            <a:ext cx="6305107" cy="4827181"/>
          </a:xfrm>
          <a:prstGeom prst="rect">
            <a:avLst/>
          </a:prstGeom>
        </p:spPr>
        <p:txBody>
          <a:bodyPr vert="horz" lIns="152028" tIns="76014" rIns="152028" bIns="760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74A9ECC9-DA1F-68DD-1BDF-D4AC75040AB9}"/>
              </a:ext>
            </a:extLst>
          </p:cNvPr>
          <p:cNvSpPr>
            <a:spLocks noGrp="1"/>
          </p:cNvSpPr>
          <p:nvPr>
            <p:ph type="sldNum" sz="quarter" idx="5"/>
          </p:nvPr>
        </p:nvSpPr>
        <p:spPr>
          <a:xfrm>
            <a:off x="3995738" y="8842376"/>
            <a:ext cx="2681509" cy="290992"/>
          </a:xfrm>
          <a:prstGeom prst="rect">
            <a:avLst/>
          </a:prstGeom>
        </p:spPr>
        <p:txBody>
          <a:bodyPr vert="horz" lIns="91440" tIns="45720" rIns="91440" bIns="45720" rtlCol="0" anchor="b"/>
          <a:lstStyle>
            <a:lvl1pPr algn="r">
              <a:defRPr sz="1400"/>
            </a:lvl1pPr>
          </a:lstStyle>
          <a:p>
            <a:fld id="{C8392ADB-C399-4C73-A450-5CA3784AB429}" type="slidenum">
              <a:rPr lang="en-US" smtClean="0"/>
              <a:pPr/>
              <a:t>‹#›</a:t>
            </a:fld>
            <a:endParaRPr lang="en-US"/>
          </a:p>
        </p:txBody>
      </p:sp>
    </p:spTree>
    <p:extLst>
      <p:ext uri="{BB962C8B-B14F-4D97-AF65-F5344CB8AC3E}">
        <p14:creationId xmlns:p14="http://schemas.microsoft.com/office/powerpoint/2010/main" val="377574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4200" userDrawn="1">
          <p15:clr>
            <a:srgbClr val="F26B43"/>
          </p15:clr>
        </p15:guide>
        <p15:guide id="2" pos="2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376238"/>
            <a:ext cx="5475287" cy="308133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392ADB-C399-4C73-A450-5CA3784AB429}" type="slidenum">
              <a:rPr lang="en-US" smtClean="0"/>
              <a:pPr/>
              <a:t>1</a:t>
            </a:fld>
            <a:endParaRPr lang="en-US"/>
          </a:p>
        </p:txBody>
      </p:sp>
    </p:spTree>
    <p:extLst>
      <p:ext uri="{BB962C8B-B14F-4D97-AF65-F5344CB8AC3E}">
        <p14:creationId xmlns:p14="http://schemas.microsoft.com/office/powerpoint/2010/main" val="353526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419100"/>
            <a:ext cx="5486400" cy="3086100"/>
          </a:xfrm>
          <a:prstGeom prst="rect">
            <a:avLst/>
          </a:prstGeom>
        </p:spPr>
      </p:sp>
      <p:sp>
        <p:nvSpPr>
          <p:cNvPr id="3" name="Notes Placeholder 2"/>
          <p:cNvSpPr>
            <a:spLocks noGrp="1"/>
          </p:cNvSpPr>
          <p:nvPr>
            <p:ph type="body" idx="1"/>
          </p:nvPr>
        </p:nvSpPr>
        <p:spPr>
          <a:xfrm>
            <a:off x="352664" y="4103295"/>
            <a:ext cx="6347935" cy="2068673"/>
          </a:xfrm>
          <a:prstGeom prst="rect">
            <a:avLst/>
          </a:prstGeom>
        </p:spPr>
        <p:txBody>
          <a:bodyPr/>
          <a:lstStyle/>
          <a:p>
            <a:endParaRPr lang="en-US" dirty="0">
              <a:cs typeface="Calibri"/>
            </a:endParaRPr>
          </a:p>
          <a:p>
            <a:pPr>
              <a:defRPr/>
            </a:pPr>
            <a:r>
              <a:rPr lang="en-US">
                <a:latin typeface="Arial"/>
                <a:cs typeface="Arial"/>
              </a:rPr>
              <a:t>Thanks to you, we are United. For our Community!</a:t>
            </a:r>
            <a:br>
              <a:rPr lang="en-US">
                <a:latin typeface="Arial"/>
                <a:cs typeface="Arial"/>
              </a:rPr>
            </a:br>
            <a:endParaRPr lang="en-US">
              <a:latin typeface="Arial"/>
              <a:cs typeface="Arial"/>
            </a:endParaRPr>
          </a:p>
          <a:p>
            <a:pPr>
              <a:defRPr/>
            </a:pPr>
            <a:r>
              <a:rPr lang="en-US">
                <a:latin typeface="Arial"/>
                <a:cs typeface="Arial"/>
              </a:rPr>
              <a:t>When we stand </a:t>
            </a:r>
            <a:r>
              <a:rPr lang="en-US" b="1">
                <a:latin typeface="Arial"/>
                <a:cs typeface="Arial"/>
              </a:rPr>
              <a:t>UNITED</a:t>
            </a:r>
            <a:r>
              <a:rPr lang="en-US">
                <a:latin typeface="Arial"/>
                <a:cs typeface="Arial"/>
              </a:rPr>
              <a:t>, we don't stand alone. We stand with tens of thousands of United Way supporters who believe that everyone needs help sometimes and everyone has the capacity to give help sometimes.</a:t>
            </a:r>
            <a:br>
              <a:rPr lang="en-US">
                <a:latin typeface="Arial"/>
                <a:cs typeface="Arial"/>
              </a:rPr>
            </a:br>
            <a:endParaRPr lang="en-US"/>
          </a:p>
          <a:p>
            <a:pPr>
              <a:defRPr/>
            </a:pPr>
            <a:r>
              <a:rPr lang="en-US" b="1">
                <a:latin typeface="Arial"/>
                <a:cs typeface="Arial"/>
              </a:rPr>
              <a:t>Even small gifts add up to transformational change.</a:t>
            </a:r>
            <a:endParaRPr lang="en-US">
              <a:latin typeface="Arial"/>
              <a:cs typeface="Arial"/>
            </a:endParaRPr>
          </a:p>
          <a:p>
            <a:pPr>
              <a:defRPr/>
            </a:pPr>
            <a:br>
              <a:rPr lang="en-US">
                <a:latin typeface="Arial"/>
                <a:cs typeface="Arial"/>
              </a:rPr>
            </a:br>
            <a:r>
              <a:rPr lang="en-US">
                <a:latin typeface="Arial"/>
                <a:cs typeface="Arial"/>
              </a:rPr>
              <a:t>Every donation matters—no matter the size. </a:t>
            </a:r>
            <a:br>
              <a:rPr lang="en-US">
                <a:latin typeface="Arial"/>
                <a:cs typeface="Arial"/>
              </a:rPr>
            </a:br>
            <a:r>
              <a:rPr lang="en-US">
                <a:latin typeface="Arial"/>
                <a:cs typeface="Arial"/>
              </a:rPr>
              <a:t>Thanks to thousands of donors, including many who gave just $10 or $20, we make this incredible impact possible.</a:t>
            </a:r>
          </a:p>
          <a:p>
            <a:pPr>
              <a:defRPr/>
            </a:pPr>
            <a:br>
              <a:rPr lang="en-US">
                <a:latin typeface="Arial"/>
                <a:cs typeface="Arial"/>
              </a:rPr>
            </a:br>
            <a:r>
              <a:rPr lang="en-US">
                <a:latin typeface="Arial"/>
                <a:cs typeface="Arial"/>
              </a:rPr>
              <a:t>Feel free to use the QR code or visit UnitedWayEM.ca to give now, or participate through our workplace giving campaign.</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a:cs typeface="Arial"/>
            </a:endParaRPr>
          </a:p>
        </p:txBody>
      </p:sp>
      <p:sp>
        <p:nvSpPr>
          <p:cNvPr id="5" name="Slide Number Placeholder 3">
            <a:extLst>
              <a:ext uri="{FF2B5EF4-FFF2-40B4-BE49-F238E27FC236}">
                <a16:creationId xmlns:a16="http://schemas.microsoft.com/office/drawing/2014/main" id="{BCB3C0EE-187D-8A27-B79E-B974D19B4B1A}"/>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10</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85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400050"/>
            <a:ext cx="5487987" cy="3087688"/>
          </a:xfrm>
          <a:prstGeom prst="rect">
            <a:avLst/>
          </a:prstGeom>
        </p:spPr>
      </p:sp>
      <p:sp>
        <p:nvSpPr>
          <p:cNvPr id="3" name="Notes Placeholder 2"/>
          <p:cNvSpPr>
            <a:spLocks noGrp="1"/>
          </p:cNvSpPr>
          <p:nvPr>
            <p:ph type="body" idx="1"/>
          </p:nvPr>
        </p:nvSpPr>
        <p:spPr>
          <a:xfrm>
            <a:off x="399396" y="3753293"/>
            <a:ext cx="6268104" cy="4901610"/>
          </a:xfrm>
          <a:prstGeom prst="rect">
            <a:avLst/>
          </a:prstGeom>
        </p:spPr>
        <p:txBody>
          <a:bodyPr/>
          <a:lstStyle/>
          <a:p>
            <a:r>
              <a:rPr lang="en-US" b="1">
                <a:solidFill>
                  <a:srgbClr val="231F20"/>
                </a:solidFill>
                <a:latin typeface="Arial"/>
                <a:ea typeface="Roboto"/>
                <a:cs typeface="Arial"/>
              </a:rPr>
              <a:t>If in person: </a:t>
            </a:r>
            <a:r>
              <a:rPr lang="en-US">
                <a:solidFill>
                  <a:srgbClr val="231F20"/>
                </a:solidFill>
                <a:latin typeface="Arial"/>
                <a:ea typeface="Roboto"/>
                <a:cs typeface="Arial"/>
              </a:rPr>
              <a:t>It's great to have you all here for our 2025 United Way Community Campaign! Thank you for your time today.</a:t>
            </a:r>
          </a:p>
          <a:p>
            <a:endParaRPr lang="en-US">
              <a:solidFill>
                <a:srgbClr val="231F20"/>
              </a:solidFill>
              <a:ea typeface="Roboto" panose="02000000000000000000" pitchFamily="2" charset="0"/>
            </a:endParaRPr>
          </a:p>
          <a:p>
            <a:r>
              <a:rPr lang="en-US" i="1">
                <a:solidFill>
                  <a:srgbClr val="231F20"/>
                </a:solidFill>
                <a:latin typeface="Arial"/>
                <a:ea typeface="Roboto"/>
                <a:cs typeface="Arial"/>
              </a:rPr>
              <a:t>[Insert your own welcome to group, specific people in attendance &amp; any people to introduce] </a:t>
            </a:r>
            <a:br>
              <a:rPr lang="en-US" i="1">
                <a:solidFill>
                  <a:srgbClr val="231F20"/>
                </a:solidFill>
                <a:latin typeface="Arial"/>
                <a:ea typeface="Roboto"/>
                <a:cs typeface="Arial"/>
              </a:rPr>
            </a:br>
            <a:endParaRPr lang="en-US" i="1">
              <a:solidFill>
                <a:srgbClr val="231F20"/>
              </a:solidFill>
              <a:latin typeface="Arial"/>
              <a:ea typeface="Roboto"/>
              <a:cs typeface="Arial"/>
            </a:endParaRPr>
          </a:p>
          <a:p>
            <a:r>
              <a:rPr lang="en-US">
                <a:solidFill>
                  <a:srgbClr val="231F20"/>
                </a:solidFill>
                <a:latin typeface="Arial"/>
                <a:ea typeface="Roboto"/>
                <a:cs typeface="Arial"/>
              </a:rPr>
              <a:t>I am here to talk briefly about what it means to be United.</a:t>
            </a:r>
          </a:p>
          <a:p>
            <a:r>
              <a:rPr lang="en-US">
                <a:solidFill>
                  <a:srgbClr val="231F20"/>
                </a:solidFill>
                <a:latin typeface="Arial"/>
                <a:ea typeface="Roboto"/>
                <a:cs typeface="Arial"/>
              </a:rPr>
              <a:t>United to tackle poverty.</a:t>
            </a:r>
          </a:p>
          <a:p>
            <a:r>
              <a:rPr lang="en-US">
                <a:solidFill>
                  <a:srgbClr val="231F20"/>
                </a:solidFill>
                <a:latin typeface="Arial"/>
                <a:ea typeface="Roboto"/>
                <a:cs typeface="Arial"/>
              </a:rPr>
              <a:t>United for housing stability, essential needs mental health supports. For </a:t>
            </a:r>
            <a:r>
              <a:rPr lang="en-US" err="1">
                <a:solidFill>
                  <a:srgbClr val="231F20"/>
                </a:solidFill>
                <a:latin typeface="Arial"/>
                <a:ea typeface="Roboto"/>
                <a:cs typeface="Arial"/>
              </a:rPr>
              <a:t>neighbours</a:t>
            </a:r>
            <a:r>
              <a:rPr lang="en-US">
                <a:solidFill>
                  <a:srgbClr val="231F20"/>
                </a:solidFill>
                <a:latin typeface="Arial"/>
                <a:ea typeface="Roboto"/>
                <a:cs typeface="Arial"/>
              </a:rPr>
              <a:t>, friends, and family. </a:t>
            </a:r>
          </a:p>
          <a:p>
            <a:pPr algn="l" rtl="0" fontAlgn="base"/>
            <a:r>
              <a:rPr lang="en-US">
                <a:solidFill>
                  <a:srgbClr val="231F20"/>
                </a:solidFill>
                <a:latin typeface="Arial"/>
                <a:ea typeface="Roboto"/>
                <a:cs typeface="Arial"/>
              </a:rPr>
              <a:t>United for hope.  </a:t>
            </a:r>
          </a:p>
          <a:p>
            <a:r>
              <a:rPr lang="en-US">
                <a:solidFill>
                  <a:srgbClr val="231F20"/>
                </a:solidFill>
                <a:latin typeface="Arial"/>
                <a:ea typeface="Roboto"/>
                <a:cs typeface="Arial"/>
              </a:rPr>
              <a:t>United for a community where everyone matters.</a:t>
            </a:r>
          </a:p>
          <a:p>
            <a:endParaRPr lang="en-CA"/>
          </a:p>
        </p:txBody>
      </p:sp>
      <p:sp>
        <p:nvSpPr>
          <p:cNvPr id="4" name="Slide Number Placeholder 3"/>
          <p:cNvSpPr>
            <a:spLocks noGrp="1"/>
          </p:cNvSpPr>
          <p:nvPr>
            <p:ph type="sldNum" sz="quarter" idx="5"/>
          </p:nvPr>
        </p:nvSpPr>
        <p:spPr>
          <a:xfrm>
            <a:off x="3491706" y="8730896"/>
            <a:ext cx="3175794" cy="385469"/>
          </a:xfrm>
          <a:prstGeom prst="rect">
            <a:avLst/>
          </a:prstGeom>
        </p:spPr>
        <p:txBody>
          <a:bodyPr/>
          <a:lstStyle/>
          <a:p>
            <a:fld id="{D037B2A0-EF10-47B2-942D-42B05880FADF}" type="slidenum">
              <a:rPr lang="en-CA" sz="1200">
                <a:latin typeface="Arial" panose="020B0604020202020204" pitchFamily="34" charset="0"/>
                <a:cs typeface="Arial" panose="020B0604020202020204" pitchFamily="34" charset="0"/>
              </a:rPr>
              <a:t>2</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59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41409-60B1-4C84-A332-8DC0F2D68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D86E9-7D0B-96B2-01C5-3343324BA07F}"/>
              </a:ext>
            </a:extLst>
          </p:cNvPr>
          <p:cNvSpPr>
            <a:spLocks noGrp="1" noRot="1" noChangeAspect="1"/>
          </p:cNvSpPr>
          <p:nvPr>
            <p:ph type="sldImg"/>
          </p:nvPr>
        </p:nvSpPr>
        <p:spPr>
          <a:xfrm>
            <a:off x="800100" y="403225"/>
            <a:ext cx="5486400" cy="3086100"/>
          </a:xfrm>
          <a:prstGeom prst="rect">
            <a:avLst/>
          </a:prstGeom>
        </p:spPr>
      </p:sp>
      <p:sp>
        <p:nvSpPr>
          <p:cNvPr id="3" name="Notes Placeholder 2">
            <a:extLst>
              <a:ext uri="{FF2B5EF4-FFF2-40B4-BE49-F238E27FC236}">
                <a16:creationId xmlns:a16="http://schemas.microsoft.com/office/drawing/2014/main" id="{C53D9C36-035C-D10A-865E-40AFD3DE990B}"/>
              </a:ext>
            </a:extLst>
          </p:cNvPr>
          <p:cNvSpPr>
            <a:spLocks noGrp="1"/>
          </p:cNvSpPr>
          <p:nvPr>
            <p:ph type="body" idx="1"/>
          </p:nvPr>
        </p:nvSpPr>
        <p:spPr>
          <a:xfrm>
            <a:off x="385763" y="3733800"/>
            <a:ext cx="6296128" cy="4997097"/>
          </a:xfrm>
          <a:prstGeom prst="rect">
            <a:avLst/>
          </a:prstGeom>
        </p:spPr>
        <p:txBody>
          <a:bodyPr/>
          <a:lstStyle/>
          <a:p>
            <a:pPr fontAlgn="base"/>
            <a:r>
              <a:rPr lang="en-US" i="1">
                <a:solidFill>
                  <a:srgbClr val="231F20"/>
                </a:solidFill>
                <a:latin typeface="Arial"/>
                <a:ea typeface="Roboto"/>
                <a:cs typeface="Arial"/>
              </a:rPr>
              <a:t>Core Messages</a:t>
            </a:r>
          </a:p>
          <a:p>
            <a:pPr fontAlgn="base"/>
            <a:endParaRPr lang="en-US">
              <a:solidFill>
                <a:srgbClr val="231F20"/>
              </a:solidFill>
              <a:ea typeface="Roboto" panose="02000000000000000000" pitchFamily="2" charset="0"/>
            </a:endParaRPr>
          </a:p>
          <a:p>
            <a:pPr>
              <a:spcAft>
                <a:spcPts val="800"/>
              </a:spcAft>
            </a:pPr>
            <a:r>
              <a:rPr lang="en-CA" sz="1800">
                <a:effectLst/>
                <a:latin typeface="Arial"/>
                <a:ea typeface="Calibri"/>
                <a:cs typeface="Arial"/>
              </a:rPr>
              <a:t>United Way Elgin Middlesex </a:t>
            </a:r>
            <a:r>
              <a:rPr lang="en-CA" sz="1800">
                <a:latin typeface="Arial"/>
                <a:ea typeface="Calibri"/>
                <a:cs typeface="Arial"/>
              </a:rPr>
              <a:t>tackles poverty to give everyone a fair shot at a good life. </a:t>
            </a:r>
          </a:p>
          <a:p>
            <a:pPr>
              <a:spcAft>
                <a:spcPts val="800"/>
              </a:spcAft>
            </a:pPr>
            <a:endParaRPr lang="en-CA" sz="1800">
              <a:latin typeface="Arial"/>
              <a:ea typeface="Calibri"/>
              <a:cs typeface="Arial"/>
            </a:endParaRPr>
          </a:p>
          <a:p>
            <a:pPr>
              <a:spcAft>
                <a:spcPts val="800"/>
              </a:spcAft>
            </a:pPr>
            <a:r>
              <a:rPr lang="en-CA">
                <a:latin typeface="Arial"/>
                <a:cs typeface="Arial"/>
              </a:rPr>
              <a:t>They prioritize housing stability, essential needs, and mental health supports.  </a:t>
            </a:r>
            <a:br>
              <a:rPr lang="en-CA">
                <a:latin typeface="Arial"/>
                <a:cs typeface="Arial"/>
              </a:rPr>
            </a:br>
            <a:br>
              <a:rPr lang="en-CA">
                <a:latin typeface="Arial"/>
                <a:cs typeface="Arial"/>
              </a:rPr>
            </a:br>
            <a:r>
              <a:rPr lang="en-CA">
                <a:latin typeface="Arial"/>
                <a:cs typeface="Arial"/>
              </a:rPr>
              <a:t>These issues are all connected to each other, and all connected to poverty. To make the greatest impact, United Way supports local programs and public policies that focus on the individuals and communities who are most impacted.  </a:t>
            </a:r>
            <a:br>
              <a:rPr lang="en-CA">
                <a:latin typeface="Arial"/>
                <a:cs typeface="Arial"/>
              </a:rPr>
            </a:br>
            <a:br>
              <a:rPr lang="en-CA">
                <a:latin typeface="Arial"/>
                <a:cs typeface="Arial"/>
              </a:rPr>
            </a:br>
            <a:r>
              <a:rPr lang="en-CA">
                <a:latin typeface="Arial"/>
                <a:cs typeface="Arial"/>
              </a:rPr>
              <a:t>United Way is more than a funder, they advocate on issues that matter to you and your neighbours, and they mobilize community partners to do the most good for </a:t>
            </a:r>
            <a:r>
              <a:rPr lang="en-US">
                <a:latin typeface="Arial"/>
                <a:cs typeface="Arial"/>
              </a:rPr>
              <a:t>families, children, seniors, </a:t>
            </a:r>
            <a:r>
              <a:rPr lang="en-US" err="1">
                <a:latin typeface="Arial"/>
                <a:cs typeface="Arial"/>
              </a:rPr>
              <a:t>neighbours</a:t>
            </a:r>
            <a:r>
              <a:rPr lang="en-US">
                <a:latin typeface="Arial"/>
                <a:cs typeface="Arial"/>
              </a:rPr>
              <a:t> and friends.</a:t>
            </a:r>
            <a:br>
              <a:rPr lang="en-US" sz="1800">
                <a:latin typeface="Arial"/>
                <a:cs typeface="Arial"/>
              </a:rPr>
            </a:br>
            <a:br>
              <a:rPr lang="en-US" sz="1800">
                <a:latin typeface="Arial"/>
                <a:cs typeface="Arial"/>
              </a:rPr>
            </a:br>
            <a:endParaRPr lang="en-US" sz="1800"/>
          </a:p>
        </p:txBody>
      </p:sp>
      <p:sp>
        <p:nvSpPr>
          <p:cNvPr id="5" name="Slide Number Placeholder 3">
            <a:extLst>
              <a:ext uri="{FF2B5EF4-FFF2-40B4-BE49-F238E27FC236}">
                <a16:creationId xmlns:a16="http://schemas.microsoft.com/office/drawing/2014/main" id="{5D9A3C38-8AF5-6FC9-558F-56FB8FC099DB}"/>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3</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88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407988"/>
            <a:ext cx="5486400" cy="3086100"/>
          </a:xfrm>
          <a:prstGeom prst="rect">
            <a:avLst/>
          </a:prstGeom>
        </p:spPr>
      </p:sp>
      <p:sp>
        <p:nvSpPr>
          <p:cNvPr id="3" name="Notes Placeholder 2"/>
          <p:cNvSpPr>
            <a:spLocks noGrp="1"/>
          </p:cNvSpPr>
          <p:nvPr>
            <p:ph type="body" idx="1"/>
          </p:nvPr>
        </p:nvSpPr>
        <p:spPr>
          <a:xfrm>
            <a:off x="381001" y="3733800"/>
            <a:ext cx="6286500" cy="4997096"/>
          </a:xfrm>
          <a:prstGeom prst="rect">
            <a:avLst/>
          </a:prstGeom>
        </p:spPr>
        <p:txBody>
          <a:bodyPr/>
          <a:lstStyle/>
          <a:p>
            <a:r>
              <a:rPr lang="en-US">
                <a:latin typeface="Arial"/>
                <a:cs typeface="Arial"/>
              </a:rPr>
              <a:t>Along with inflation, over the past few years food costs have increased by 24%. </a:t>
            </a:r>
            <a:br>
              <a:rPr lang="en-US">
                <a:latin typeface="Arial"/>
                <a:cs typeface="Arial"/>
              </a:rPr>
            </a:br>
            <a:br>
              <a:rPr lang="en-US">
                <a:latin typeface="Arial"/>
                <a:cs typeface="Arial"/>
              </a:rPr>
            </a:br>
            <a:r>
              <a:rPr lang="en-US">
                <a:latin typeface="Arial"/>
                <a:cs typeface="Arial"/>
              </a:rPr>
              <a:t>This means families are spending more money to buy less. And rising housing costs make the situation even more dire – for example rental prices have reached increased over 15% in just one year. </a:t>
            </a:r>
            <a:br>
              <a:rPr lang="en-US">
                <a:latin typeface="Arial"/>
                <a:cs typeface="Arial"/>
              </a:rPr>
            </a:br>
            <a:br>
              <a:rPr lang="en-US">
                <a:latin typeface="Arial"/>
                <a:cs typeface="Arial"/>
              </a:rPr>
            </a:br>
            <a:r>
              <a:rPr lang="en-US">
                <a:latin typeface="Arial"/>
                <a:cs typeface="Arial"/>
              </a:rPr>
              <a:t>For many families, creates an impossible choice: pay the rent or put food on the table. </a:t>
            </a:r>
            <a:br>
              <a:rPr lang="en-US">
                <a:latin typeface="Arial"/>
                <a:cs typeface="Arial"/>
              </a:rPr>
            </a:br>
            <a:br>
              <a:rPr lang="en-US">
                <a:latin typeface="Arial"/>
                <a:cs typeface="Arial"/>
              </a:rPr>
            </a:br>
            <a:r>
              <a:rPr lang="en-US">
                <a:latin typeface="Arial"/>
                <a:cs typeface="Arial"/>
              </a:rPr>
              <a:t>Nearly 40% of Canadians are now cutting back on groceries to afford other bills. </a:t>
            </a:r>
            <a:endParaRPr lang="en-US"/>
          </a:p>
          <a:p>
            <a:endParaRPr lang="en-US">
              <a:latin typeface="Arial"/>
              <a:cs typeface="Arial"/>
            </a:endParaRPr>
          </a:p>
          <a:p>
            <a:r>
              <a:rPr lang="en-US">
                <a:latin typeface="Arial"/>
                <a:cs typeface="Arial"/>
              </a:rPr>
              <a:t>This economic stress is also taking a toll on mental health. People concerned about losing their homes are three times more likely to experience severe anxiety and depression. </a:t>
            </a:r>
            <a:endParaRPr lang="en-US"/>
          </a:p>
          <a:p>
            <a:endParaRPr lang="en-US">
              <a:latin typeface="Arial"/>
              <a:cs typeface="Arial"/>
            </a:endParaRPr>
          </a:p>
          <a:p>
            <a:r>
              <a:rPr lang="en-US">
                <a:latin typeface="Arial"/>
                <a:cs typeface="Arial"/>
              </a:rPr>
              <a:t>The proportion of Canadians reporting difficulty meeting their financial needs has nearly doubled over the last two years to 33%. </a:t>
            </a:r>
          </a:p>
          <a:p>
            <a:endParaRPr lang="en-US"/>
          </a:p>
          <a:p>
            <a:r>
              <a:rPr lang="en-US">
                <a:latin typeface="Arial"/>
                <a:cs typeface="Arial"/>
              </a:rPr>
              <a:t>That's why United Way is so important. </a:t>
            </a:r>
            <a:endParaRPr lang="en-US"/>
          </a:p>
        </p:txBody>
      </p:sp>
      <p:sp>
        <p:nvSpPr>
          <p:cNvPr id="5" name="Slide Number Placeholder 3">
            <a:extLst>
              <a:ext uri="{FF2B5EF4-FFF2-40B4-BE49-F238E27FC236}">
                <a16:creationId xmlns:a16="http://schemas.microsoft.com/office/drawing/2014/main" id="{43827170-3228-3C43-0443-19404B69C38F}"/>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4</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57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403225"/>
            <a:ext cx="5486400" cy="3086100"/>
          </a:xfrm>
          <a:prstGeom prst="rect">
            <a:avLst/>
          </a:prstGeom>
        </p:spPr>
      </p:sp>
      <p:sp>
        <p:nvSpPr>
          <p:cNvPr id="3" name="Notes Placeholder 2"/>
          <p:cNvSpPr>
            <a:spLocks noGrp="1"/>
          </p:cNvSpPr>
          <p:nvPr>
            <p:ph type="body" idx="1"/>
          </p:nvPr>
        </p:nvSpPr>
        <p:spPr>
          <a:xfrm>
            <a:off x="385763" y="3733800"/>
            <a:ext cx="6296128" cy="4997097"/>
          </a:xfrm>
          <a:prstGeom prst="rect">
            <a:avLst/>
          </a:prstGeom>
        </p:spPr>
        <p:txBody>
          <a:bodyPr/>
          <a:lstStyle/>
          <a:p>
            <a:r>
              <a:rPr lang="en-US">
                <a:latin typeface="Arial"/>
                <a:cs typeface="Arial"/>
              </a:rPr>
              <a:t>Last year, our </a:t>
            </a:r>
            <a:r>
              <a:rPr lang="en-US">
                <a:highlight>
                  <a:srgbClr val="FFFF00"/>
                </a:highlight>
                <a:latin typeface="Arial"/>
                <a:cs typeface="Arial"/>
              </a:rPr>
              <a:t>[company name] </a:t>
            </a:r>
            <a:r>
              <a:rPr lang="en-US">
                <a:latin typeface="Arial"/>
                <a:cs typeface="Arial"/>
              </a:rPr>
              <a:t>campaign raised </a:t>
            </a:r>
            <a:r>
              <a:rPr lang="en-US">
                <a:highlight>
                  <a:srgbClr val="FFFF00"/>
                </a:highlight>
                <a:latin typeface="Arial"/>
                <a:cs typeface="Arial"/>
              </a:rPr>
              <a:t>$</a:t>
            </a:r>
            <a:r>
              <a:rPr lang="en-US" err="1">
                <a:highlight>
                  <a:srgbClr val="FFFF00"/>
                </a:highlight>
                <a:latin typeface="Arial"/>
                <a:cs typeface="Arial"/>
              </a:rPr>
              <a:t>xx,xxx</a:t>
            </a:r>
            <a:r>
              <a:rPr lang="en-US">
                <a:highlight>
                  <a:srgbClr val="FFFF00"/>
                </a:highlight>
                <a:latin typeface="Arial"/>
                <a:cs typeface="Arial"/>
              </a:rPr>
              <a:t> </a:t>
            </a:r>
            <a:r>
              <a:rPr lang="en-US">
                <a:latin typeface="Arial"/>
                <a:cs typeface="Arial"/>
              </a:rPr>
              <a:t>in support of United Way Elgin Middlesex!</a:t>
            </a:r>
            <a:br>
              <a:rPr lang="en-US">
                <a:latin typeface="Arial"/>
                <a:cs typeface="Arial"/>
              </a:rPr>
            </a:br>
            <a:endParaRPr lang="en-US">
              <a:latin typeface="Arial"/>
              <a:cs typeface="Arial"/>
            </a:endParaRPr>
          </a:p>
          <a:p>
            <a:r>
              <a:rPr lang="en-US">
                <a:latin typeface="Arial"/>
                <a:cs typeface="Arial"/>
              </a:rPr>
              <a:t>Thank you for participating in </a:t>
            </a:r>
            <a:r>
              <a:rPr lang="en-US">
                <a:highlight>
                  <a:srgbClr val="FFFF00"/>
                </a:highlight>
                <a:latin typeface="Arial"/>
                <a:cs typeface="Arial"/>
              </a:rPr>
              <a:t>[list the various ways that your campaign raised funds - payroll giving, internal fundraising events, United Way events, etc.].</a:t>
            </a:r>
          </a:p>
          <a:p>
            <a:br>
              <a:rPr lang="en-US">
                <a:latin typeface="Arial"/>
                <a:cs typeface="Arial"/>
              </a:rPr>
            </a:br>
            <a:r>
              <a:rPr lang="en-US">
                <a:latin typeface="Arial"/>
                <a:cs typeface="Arial"/>
              </a:rPr>
              <a:t>We have been supporting United Way for [</a:t>
            </a:r>
            <a:r>
              <a:rPr lang="en-US">
                <a:highlight>
                  <a:srgbClr val="FFFF00"/>
                </a:highlight>
                <a:latin typeface="Arial"/>
                <a:cs typeface="Arial"/>
              </a:rPr>
              <a:t>X years</a:t>
            </a:r>
            <a:r>
              <a:rPr lang="en-US">
                <a:latin typeface="Arial"/>
                <a:cs typeface="Arial"/>
              </a:rPr>
              <a:t>] and in that time we've raised </a:t>
            </a:r>
            <a:r>
              <a:rPr lang="en-US">
                <a:highlight>
                  <a:srgbClr val="FFFF00"/>
                </a:highlight>
                <a:latin typeface="Arial"/>
                <a:cs typeface="Arial"/>
              </a:rPr>
              <a:t>[Lifetime $amt]!</a:t>
            </a:r>
          </a:p>
          <a:p>
            <a:endParaRPr lang="en-US" i="1">
              <a:solidFill>
                <a:srgbClr val="231F20"/>
              </a:solidFill>
              <a:ea typeface="Roboto"/>
            </a:endParaRPr>
          </a:p>
        </p:txBody>
      </p:sp>
      <p:sp>
        <p:nvSpPr>
          <p:cNvPr id="5" name="Slide Number Placeholder 3">
            <a:extLst>
              <a:ext uri="{FF2B5EF4-FFF2-40B4-BE49-F238E27FC236}">
                <a16:creationId xmlns:a16="http://schemas.microsoft.com/office/drawing/2014/main" id="{E9C12E35-718F-EC13-667F-FA4249DF332B}"/>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5</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29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376238"/>
            <a:ext cx="5475287" cy="3081337"/>
          </a:xfrm>
        </p:spPr>
      </p:sp>
      <p:sp>
        <p:nvSpPr>
          <p:cNvPr id="3" name="Notes Placeholder 2"/>
          <p:cNvSpPr>
            <a:spLocks noGrp="1"/>
          </p:cNvSpPr>
          <p:nvPr>
            <p:ph type="body" idx="1"/>
          </p:nvPr>
        </p:nvSpPr>
        <p:spPr/>
        <p:txBody>
          <a:bodyPr/>
          <a:lstStyle/>
          <a:p>
            <a:pPr marL="0" marR="0" lvl="0" indent="0" algn="l" defTabSz="1520283" rtl="0" eaLnBrk="1" fontAlgn="auto" latinLnBrk="0" hangingPunct="1">
              <a:spcAft>
                <a:spcPts val="0"/>
              </a:spcAft>
              <a:buClrTx/>
              <a:buSzTx/>
              <a:buFont typeface="Arial" panose="020B0604020202020204" pitchFamily="34" charset="0"/>
              <a:buNone/>
              <a:tabLst/>
              <a:defRPr/>
            </a:pPr>
            <a:r>
              <a:rPr lang="en-US" sz="1200" b="0" spc="0" dirty="0">
                <a:ln cmpd="sng">
                  <a:noFill/>
                </a:ln>
                <a:latin typeface="Arial"/>
                <a:cs typeface="Arial"/>
              </a:rPr>
              <a:t>We also encourage you to donate through our employee payroll – it’s easy and is reflected on your T4.</a:t>
            </a:r>
          </a:p>
          <a:p>
            <a:pPr marL="0" marR="0" lvl="0" indent="0" algn="l" defTabSz="1520283" rtl="0" eaLnBrk="1" fontAlgn="auto" latinLnBrk="0" hangingPunct="1">
              <a:spcAft>
                <a:spcPts val="0"/>
              </a:spcAft>
              <a:buClrTx/>
              <a:buSzTx/>
              <a:buFont typeface="Arial" panose="020B0604020202020204" pitchFamily="34" charset="0"/>
              <a:buNone/>
              <a:tabLst/>
              <a:defRPr/>
            </a:pPr>
            <a:endParaRPr lang="en-US" sz="1200" b="0" spc="0" dirty="0">
              <a:ln cmpd="sng">
                <a:noFill/>
              </a:ln>
              <a:latin typeface="Arial" panose="020B0604020202020204" pitchFamily="34" charset="0"/>
              <a:cs typeface="Arial" panose="020B0604020202020204" pitchFamily="34" charset="0"/>
            </a:endParaRPr>
          </a:p>
          <a:p>
            <a:pPr marL="0" marR="0" lvl="0" indent="0" algn="l" defTabSz="1520283" rtl="0" eaLnBrk="1" fontAlgn="auto" latinLnBrk="0" hangingPunct="1">
              <a:spcAft>
                <a:spcPts val="0"/>
              </a:spcAft>
              <a:buClrTx/>
              <a:buSzTx/>
              <a:buFont typeface="Arial" panose="020B0604020202020204" pitchFamily="34" charset="0"/>
              <a:buNone/>
              <a:tabLst/>
              <a:defRPr/>
            </a:pPr>
            <a:r>
              <a:rPr lang="en-US" sz="1200" b="0" spc="0" dirty="0">
                <a:ln cmpd="sng">
                  <a:noFill/>
                </a:ln>
                <a:latin typeface="Arial"/>
                <a:cs typeface="Arial"/>
              </a:rPr>
              <a:t>If you are already giving though payroll contributions – thank you very much!  </a:t>
            </a:r>
          </a:p>
          <a:p>
            <a:pPr marL="0" marR="0" lvl="0" indent="0" algn="l" defTabSz="1520283" rtl="0" eaLnBrk="1" fontAlgn="auto" latinLnBrk="0" hangingPunct="1">
              <a:spcAft>
                <a:spcPts val="0"/>
              </a:spcAft>
              <a:buClrTx/>
              <a:buSzTx/>
              <a:buFont typeface="Arial" panose="020B0604020202020204" pitchFamily="34" charset="0"/>
              <a:buNone/>
              <a:tabLst/>
              <a:defRPr/>
            </a:pPr>
            <a:endParaRPr lang="en-US" sz="1200" b="0" spc="0" dirty="0">
              <a:ln cmpd="sng">
                <a:noFill/>
              </a:ln>
              <a:latin typeface="Arial" panose="020B0604020202020204" pitchFamily="34" charset="0"/>
              <a:cs typeface="Arial" panose="020B0604020202020204" pitchFamily="34" charset="0"/>
            </a:endParaRPr>
          </a:p>
          <a:p>
            <a:pPr defTabSz="1520283">
              <a:defRPr/>
            </a:pPr>
            <a:r>
              <a:rPr lang="en-US" b="0" spc="0" dirty="0">
                <a:ln cmpd="sng">
                  <a:noFill/>
                </a:ln>
              </a:rPr>
              <a:t>Everyday Hero</a:t>
            </a:r>
            <a:r>
              <a:rPr lang="en-US" dirty="0">
                <a:ln cmpd="sng">
                  <a:noFill/>
                </a:ln>
              </a:rPr>
              <a:t>:</a:t>
            </a:r>
            <a:r>
              <a:rPr lang="en-US" b="0" spc="0" dirty="0">
                <a:ln cmpd="sng">
                  <a:noFill/>
                </a:ln>
              </a:rPr>
              <a:t> $1/day ($365 total</a:t>
            </a:r>
            <a:r>
              <a:rPr lang="en-US" dirty="0">
                <a:ln cmpd="sng">
                  <a:noFill/>
                </a:ln>
              </a:rPr>
              <a:t>) - Provides 30 nights of supportive housing for someone </a:t>
            </a:r>
            <a:r>
              <a:rPr lang="en-US" b="0" spc="0" dirty="0">
                <a:ln cmpd="sng">
                  <a:noFill/>
                </a:ln>
              </a:rPr>
              <a:t>at </a:t>
            </a:r>
            <a:r>
              <a:rPr lang="en-US" dirty="0">
                <a:ln cmpd="sng">
                  <a:noFill/>
                </a:ln>
              </a:rPr>
              <a:t>risk of homelessness.</a:t>
            </a:r>
            <a:endParaRPr lang="en-US" dirty="0"/>
          </a:p>
          <a:p>
            <a:pPr defTabSz="1520283">
              <a:defRPr/>
            </a:pPr>
            <a:endParaRPr lang="en-US" dirty="0">
              <a:ln cmpd="sng">
                <a:noFill/>
              </a:ln>
              <a:latin typeface="Arial"/>
              <a:cs typeface="Arial"/>
            </a:endParaRPr>
          </a:p>
          <a:p>
            <a:pPr defTabSz="1520283">
              <a:defRPr/>
            </a:pPr>
            <a:r>
              <a:rPr lang="en-US" dirty="0">
                <a:ln cmpd="sng">
                  <a:noFill/>
                </a:ln>
                <a:latin typeface="Arial"/>
                <a:cs typeface="Arial"/>
              </a:rPr>
              <a:t>Friend: $5/pay - Provides supplies for 10 kids in </a:t>
            </a:r>
            <a:r>
              <a:rPr lang="en-US" b="0" spc="0" dirty="0">
                <a:ln cmpd="sng">
                  <a:noFill/>
                </a:ln>
                <a:latin typeface="Arial"/>
                <a:cs typeface="Arial"/>
              </a:rPr>
              <a:t>the </a:t>
            </a:r>
            <a:r>
              <a:rPr lang="en-US" dirty="0">
                <a:ln cmpd="sng">
                  <a:noFill/>
                </a:ln>
                <a:latin typeface="Arial"/>
                <a:cs typeface="Arial"/>
              </a:rPr>
              <a:t>"</a:t>
            </a:r>
            <a:r>
              <a:rPr lang="en-US" dirty="0" err="1">
                <a:ln cmpd="sng">
                  <a:noFill/>
                </a:ln>
                <a:latin typeface="Arial"/>
                <a:cs typeface="Arial"/>
              </a:rPr>
              <a:t>GoGirls</a:t>
            </a:r>
            <a:r>
              <a:rPr lang="en-US" dirty="0">
                <a:ln cmpd="sng">
                  <a:noFill/>
                </a:ln>
                <a:latin typeface="Arial"/>
                <a:cs typeface="Arial"/>
              </a:rPr>
              <a:t>" program at Big Brothers/Big Sisters.</a:t>
            </a:r>
            <a:endParaRPr lang="en-US" dirty="0">
              <a:latin typeface="Arial"/>
              <a:cs typeface="Arial"/>
            </a:endParaRPr>
          </a:p>
          <a:p>
            <a:pPr defTabSz="1520283">
              <a:defRPr/>
            </a:pPr>
            <a:br>
              <a:rPr lang="en-US" dirty="0">
                <a:ln cmpd="sng">
                  <a:noFill/>
                </a:ln>
                <a:latin typeface="Arial"/>
                <a:cs typeface="Arial"/>
              </a:rPr>
            </a:br>
            <a:r>
              <a:rPr lang="en-US" dirty="0">
                <a:ln cmpd="sng">
                  <a:noFill/>
                </a:ln>
                <a:latin typeface="Arial"/>
                <a:cs typeface="Arial"/>
              </a:rPr>
              <a:t>Leader: </a:t>
            </a:r>
            <a:r>
              <a:rPr lang="en-US" b="0" spc="0" dirty="0">
                <a:ln cmpd="sng">
                  <a:noFill/>
                </a:ln>
                <a:latin typeface="Arial"/>
                <a:cs typeface="Arial"/>
              </a:rPr>
              <a:t>$100/</a:t>
            </a:r>
            <a:r>
              <a:rPr lang="en-US" dirty="0">
                <a:ln cmpd="sng">
                  <a:noFill/>
                </a:ln>
                <a:latin typeface="Arial"/>
                <a:cs typeface="Arial"/>
              </a:rPr>
              <a:t>month </a:t>
            </a:r>
            <a:r>
              <a:rPr lang="en-US" b="0" spc="0" dirty="0">
                <a:ln cmpd="sng">
                  <a:noFill/>
                </a:ln>
                <a:latin typeface="Arial"/>
                <a:cs typeface="Arial"/>
              </a:rPr>
              <a:t>($1,200 total</a:t>
            </a:r>
            <a:r>
              <a:rPr lang="en-US" dirty="0">
                <a:ln cmpd="sng">
                  <a:noFill/>
                </a:ln>
                <a:latin typeface="Arial"/>
                <a:cs typeface="Arial"/>
              </a:rPr>
              <a:t>) - Supplies a </a:t>
            </a:r>
            <a:r>
              <a:rPr lang="en-US" dirty="0" err="1">
                <a:ln cmpd="sng">
                  <a:noFill/>
                </a:ln>
                <a:latin typeface="Arial"/>
                <a:cs typeface="Arial"/>
              </a:rPr>
              <a:t>neighbourhood</a:t>
            </a:r>
            <a:r>
              <a:rPr lang="en-US" dirty="0">
                <a:ln cmpd="sng">
                  <a:noFill/>
                </a:ln>
                <a:latin typeface="Arial"/>
                <a:cs typeface="Arial"/>
              </a:rPr>
              <a:t> food bank with fresh fruit &amp; vegetables for 500 </a:t>
            </a:r>
            <a:r>
              <a:rPr lang="en-US">
                <a:ln cmpd="sng">
                  <a:noFill/>
                </a:ln>
                <a:latin typeface="Arial"/>
                <a:cs typeface="Arial"/>
              </a:rPr>
              <a:t>families.</a:t>
            </a:r>
            <a:br>
              <a:rPr lang="en-US">
                <a:ln cmpd="sng">
                  <a:noFill/>
                </a:ln>
                <a:latin typeface="Arial"/>
                <a:cs typeface="Arial"/>
              </a:rPr>
            </a:br>
            <a:endParaRPr lang="en-US" sz="1200" b="0" spc="0" dirty="0">
              <a:ln cmpd="sng">
                <a:noFill/>
              </a:ln>
            </a:endParaRPr>
          </a:p>
          <a:p>
            <a:pPr marL="0" marR="0" lvl="0" indent="0" algn="l" defTabSz="1520283" rtl="0" eaLnBrk="1" fontAlgn="auto" latinLnBrk="0" hangingPunct="1">
              <a:spcAft>
                <a:spcPts val="0"/>
              </a:spcAft>
              <a:buClrTx/>
              <a:buSzTx/>
              <a:buFont typeface="Arial" panose="020B0604020202020204" pitchFamily="34" charset="0"/>
              <a:buNone/>
              <a:tabLst/>
              <a:defRPr/>
            </a:pPr>
            <a:r>
              <a:rPr lang="en-US" sz="1200" b="0" spc="0" dirty="0">
                <a:ln cmpd="sng">
                  <a:noFill/>
                </a:ln>
                <a:highlight>
                  <a:srgbClr val="FFFF00"/>
                </a:highlight>
                <a:latin typeface="Arial"/>
                <a:cs typeface="Arial"/>
              </a:rPr>
              <a:t>[This is a good opportunity to explain any early-bird incentive draws or corporate matching programs]</a:t>
            </a:r>
          </a:p>
          <a:p>
            <a:endParaRPr lang="en-CA" dirty="0"/>
          </a:p>
        </p:txBody>
      </p:sp>
      <p:sp>
        <p:nvSpPr>
          <p:cNvPr id="4" name="Slide Number Placeholder 3"/>
          <p:cNvSpPr>
            <a:spLocks noGrp="1"/>
          </p:cNvSpPr>
          <p:nvPr>
            <p:ph type="sldNum" sz="quarter" idx="5"/>
          </p:nvPr>
        </p:nvSpPr>
        <p:spPr/>
        <p:txBody>
          <a:bodyPr/>
          <a:lstStyle/>
          <a:p>
            <a:fld id="{C8392ADB-C399-4C73-A450-5CA3784AB429}" type="slidenum">
              <a:rPr lang="en-US" smtClean="0"/>
              <a:pPr/>
              <a:t>6</a:t>
            </a:fld>
            <a:endParaRPr lang="en-US"/>
          </a:p>
        </p:txBody>
      </p:sp>
    </p:spTree>
    <p:extLst>
      <p:ext uri="{BB962C8B-B14F-4D97-AF65-F5344CB8AC3E}">
        <p14:creationId xmlns:p14="http://schemas.microsoft.com/office/powerpoint/2010/main" val="36188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DEDF-A8BE-8432-37D6-4C83AD10F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90959-1371-0436-CB3F-EA4C591534E6}"/>
              </a:ext>
            </a:extLst>
          </p:cNvPr>
          <p:cNvSpPr>
            <a:spLocks noGrp="1" noRot="1" noChangeAspect="1"/>
          </p:cNvSpPr>
          <p:nvPr>
            <p:ph type="sldImg"/>
          </p:nvPr>
        </p:nvSpPr>
        <p:spPr>
          <a:xfrm>
            <a:off x="800100" y="392113"/>
            <a:ext cx="5486400" cy="3086100"/>
          </a:xfrm>
          <a:prstGeom prst="rect">
            <a:avLst/>
          </a:prstGeom>
        </p:spPr>
      </p:sp>
      <p:sp>
        <p:nvSpPr>
          <p:cNvPr id="3" name="Notes Placeholder 2">
            <a:extLst>
              <a:ext uri="{FF2B5EF4-FFF2-40B4-BE49-F238E27FC236}">
                <a16:creationId xmlns:a16="http://schemas.microsoft.com/office/drawing/2014/main" id="{2B763FD6-608D-F398-88B5-DDCCF52FEAD5}"/>
              </a:ext>
            </a:extLst>
          </p:cNvPr>
          <p:cNvSpPr>
            <a:spLocks noGrp="1"/>
          </p:cNvSpPr>
          <p:nvPr>
            <p:ph type="body" idx="1"/>
          </p:nvPr>
        </p:nvSpPr>
        <p:spPr>
          <a:xfrm>
            <a:off x="385763" y="3733801"/>
            <a:ext cx="6281737" cy="4997096"/>
          </a:xfrm>
          <a:prstGeom prst="rect">
            <a:avLst/>
          </a:prstGeom>
        </p:spPr>
        <p:txBody>
          <a:bodyPr/>
          <a:lstStyle/>
          <a:p>
            <a:pPr defTabSz="1520283">
              <a:defRPr/>
            </a:pPr>
            <a:r>
              <a:rPr lang="en-US">
                <a:highlight>
                  <a:srgbClr val="FFFF00"/>
                </a:highlight>
                <a:latin typeface="Arial"/>
                <a:cs typeface="Arial"/>
              </a:rPr>
              <a:t>[Use this slide if you are using text only]</a:t>
            </a:r>
            <a:br>
              <a:rPr lang="en-US">
                <a:highlight>
                  <a:srgbClr val="FFFF00"/>
                </a:highlight>
                <a:latin typeface="Arial"/>
                <a:cs typeface="Arial"/>
              </a:rPr>
            </a:br>
            <a:endParaRPr lang="en-US">
              <a:highlight>
                <a:srgbClr val="FFFF00"/>
              </a:highlight>
            </a:endParaRPr>
          </a:p>
          <a:p>
            <a:pPr defTabSz="1520283">
              <a:defRPr/>
            </a:pPr>
            <a:r>
              <a:rPr lang="en-US" spc="0">
                <a:latin typeface="Arial"/>
                <a:cs typeface="Arial"/>
              </a:rPr>
              <a:t>This is a pivotal time for our community.</a:t>
            </a:r>
            <a:br>
              <a:rPr lang="en-US">
                <a:latin typeface="Arial"/>
                <a:cs typeface="Arial"/>
              </a:rPr>
            </a:br>
            <a:endParaRPr lang="en-US"/>
          </a:p>
          <a:p>
            <a:pPr defTabSz="1520283">
              <a:spcAft>
                <a:spcPts val="0"/>
              </a:spcAft>
              <a:defRPr/>
            </a:pPr>
            <a:r>
              <a:rPr lang="en-US" spc="0">
                <a:latin typeface="Arial"/>
                <a:cs typeface="Arial"/>
              </a:rPr>
              <a:t>And this is a pivotal year for us to support United Way!</a:t>
            </a:r>
          </a:p>
          <a:p>
            <a:pPr defTabSz="1520283">
              <a:spcAft>
                <a:spcPts val="0"/>
              </a:spcAft>
              <a:defRPr/>
            </a:pPr>
            <a:endParaRPr lang="en-US" spc="0"/>
          </a:p>
          <a:p>
            <a:pPr defTabSz="1520283">
              <a:spcAft>
                <a:spcPts val="0"/>
              </a:spcAft>
              <a:defRPr/>
            </a:pPr>
            <a:r>
              <a:rPr lang="en-US" spc="0">
                <a:latin typeface="Arial"/>
                <a:cs typeface="Arial"/>
              </a:rPr>
              <a:t>[If communicating a goal: Our goal is to exceed last year’s total and raise $_____].</a:t>
            </a:r>
          </a:p>
          <a:p>
            <a:pPr defTabSz="1520283">
              <a:spcAft>
                <a:spcPts val="0"/>
              </a:spcAft>
              <a:defRPr/>
            </a:pPr>
            <a:endParaRPr lang="en-US" spc="0"/>
          </a:p>
          <a:p>
            <a:pPr defTabSz="1520283">
              <a:defRPr/>
            </a:pPr>
            <a:r>
              <a:rPr lang="en-US" spc="0">
                <a:latin typeface="Arial"/>
                <a:cs typeface="Arial"/>
              </a:rPr>
              <a:t>There are many ways to participate in our internal campaign…..</a:t>
            </a:r>
            <a:r>
              <a:rPr lang="en-US">
                <a:latin typeface="Arial"/>
                <a:cs typeface="Arial"/>
              </a:rPr>
              <a:t> </a:t>
            </a:r>
            <a:endParaRPr lang="en-US" spc="0"/>
          </a:p>
          <a:p>
            <a:pPr defTabSz="1520283">
              <a:spcAft>
                <a:spcPts val="0"/>
              </a:spcAft>
              <a:defRPr/>
            </a:pPr>
            <a:endParaRPr lang="en-US" spc="0"/>
          </a:p>
          <a:p>
            <a:pPr defTabSz="1520283">
              <a:defRPr/>
            </a:pPr>
            <a:r>
              <a:rPr lang="en-US" spc="0">
                <a:latin typeface="Arial"/>
                <a:cs typeface="Arial"/>
              </a:rPr>
              <a:t>[List dates – kick-off/wrap-up, internal fundraising activities</a:t>
            </a:r>
            <a:r>
              <a:rPr lang="en-US">
                <a:latin typeface="Arial"/>
                <a:cs typeface="Arial"/>
              </a:rPr>
              <a:t> </a:t>
            </a:r>
            <a:r>
              <a:rPr lang="en-US" err="1">
                <a:latin typeface="Arial"/>
                <a:cs typeface="Arial"/>
              </a:rPr>
              <a:t>etc</a:t>
            </a:r>
            <a:r>
              <a:rPr lang="en-US">
                <a:latin typeface="Arial"/>
                <a:cs typeface="Arial"/>
              </a:rPr>
              <a:t>]</a:t>
            </a:r>
            <a:endParaRPr lang="en-US" spc="0"/>
          </a:p>
        </p:txBody>
      </p:sp>
      <p:sp>
        <p:nvSpPr>
          <p:cNvPr id="5" name="Slide Number Placeholder 3">
            <a:extLst>
              <a:ext uri="{FF2B5EF4-FFF2-40B4-BE49-F238E27FC236}">
                <a16:creationId xmlns:a16="http://schemas.microsoft.com/office/drawing/2014/main" id="{3A0E8983-1A9C-5FD5-C081-BD93ABA6A443}"/>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7</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2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E80D7-B3FF-1AF1-9592-6281FF8A1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67DD5-759F-D000-2FE7-368D42C95D80}"/>
              </a:ext>
            </a:extLst>
          </p:cNvPr>
          <p:cNvSpPr>
            <a:spLocks noGrp="1" noRot="1" noChangeAspect="1"/>
          </p:cNvSpPr>
          <p:nvPr>
            <p:ph type="sldImg"/>
          </p:nvPr>
        </p:nvSpPr>
        <p:spPr>
          <a:xfrm>
            <a:off x="800100" y="392113"/>
            <a:ext cx="5486400" cy="3086100"/>
          </a:xfrm>
          <a:prstGeom prst="rect">
            <a:avLst/>
          </a:prstGeom>
        </p:spPr>
      </p:sp>
      <p:sp>
        <p:nvSpPr>
          <p:cNvPr id="3" name="Notes Placeholder 2">
            <a:extLst>
              <a:ext uri="{FF2B5EF4-FFF2-40B4-BE49-F238E27FC236}">
                <a16:creationId xmlns:a16="http://schemas.microsoft.com/office/drawing/2014/main" id="{44F945DC-AF59-B7CD-8700-EFE4066C253B}"/>
              </a:ext>
            </a:extLst>
          </p:cNvPr>
          <p:cNvSpPr>
            <a:spLocks noGrp="1"/>
          </p:cNvSpPr>
          <p:nvPr>
            <p:ph type="body" idx="1"/>
          </p:nvPr>
        </p:nvSpPr>
        <p:spPr>
          <a:xfrm>
            <a:off x="385763" y="3733801"/>
            <a:ext cx="6281737" cy="4997096"/>
          </a:xfrm>
          <a:prstGeom prst="rect">
            <a:avLst/>
          </a:prstGeom>
        </p:spPr>
        <p:txBody>
          <a:bodyPr/>
          <a:lstStyle/>
          <a:p>
            <a:pPr defTabSz="1520283">
              <a:defRPr/>
            </a:pPr>
            <a:r>
              <a:rPr lang="en-US">
                <a:highlight>
                  <a:srgbClr val="FFFF00"/>
                </a:highlight>
                <a:latin typeface="Arial"/>
                <a:cs typeface="Arial"/>
              </a:rPr>
              <a:t>[Use this slide if you want to insert photos]</a:t>
            </a:r>
            <a:br>
              <a:rPr lang="en-US">
                <a:latin typeface="Arial"/>
                <a:cs typeface="Arial"/>
              </a:rPr>
            </a:br>
            <a:br>
              <a:rPr lang="en-US">
                <a:latin typeface="Arial"/>
                <a:cs typeface="Arial"/>
              </a:rPr>
            </a:br>
            <a:br>
              <a:rPr lang="en-US">
                <a:latin typeface="Arial"/>
                <a:cs typeface="Arial"/>
              </a:rPr>
            </a:br>
            <a:r>
              <a:rPr lang="en-US" spc="0">
                <a:latin typeface="Arial"/>
                <a:cs typeface="Arial"/>
              </a:rPr>
              <a:t>This is a pivotal time for our community.</a:t>
            </a:r>
            <a:br>
              <a:rPr lang="en-US">
                <a:latin typeface="Arial"/>
                <a:cs typeface="Arial"/>
              </a:rPr>
            </a:br>
            <a:endParaRPr lang="en-US" spc="0">
              <a:solidFill>
                <a:srgbClr val="444444"/>
              </a:solidFill>
              <a:latin typeface="Arial"/>
              <a:cs typeface="Arial"/>
            </a:endParaRPr>
          </a:p>
          <a:p>
            <a:pPr defTabSz="1520283">
              <a:spcAft>
                <a:spcPts val="0"/>
              </a:spcAft>
              <a:defRPr/>
            </a:pPr>
            <a:r>
              <a:rPr lang="en-US" spc="0">
                <a:latin typeface="Arial"/>
                <a:cs typeface="Arial"/>
              </a:rPr>
              <a:t>And this is a pivotal year for us to support United Way!</a:t>
            </a:r>
            <a:endParaRPr lang="en-US" spc="0">
              <a:solidFill>
                <a:srgbClr val="444444"/>
              </a:solidFill>
              <a:latin typeface="Arial"/>
              <a:cs typeface="Arial"/>
            </a:endParaRPr>
          </a:p>
          <a:p>
            <a:pPr defTabSz="1520283">
              <a:spcAft>
                <a:spcPts val="0"/>
              </a:spcAft>
              <a:defRPr/>
            </a:pPr>
            <a:endParaRPr lang="en-US" spc="0">
              <a:solidFill>
                <a:srgbClr val="444444"/>
              </a:solidFill>
            </a:endParaRPr>
          </a:p>
          <a:p>
            <a:pPr defTabSz="1520283">
              <a:spcAft>
                <a:spcPts val="0"/>
              </a:spcAft>
              <a:defRPr/>
            </a:pPr>
            <a:r>
              <a:rPr lang="en-US" spc="0">
                <a:latin typeface="Arial"/>
                <a:cs typeface="Arial"/>
              </a:rPr>
              <a:t>[If communicating a goal: Our goal is to exceed last year’s total and raise $_____].</a:t>
            </a:r>
            <a:endParaRPr lang="en-US" spc="0">
              <a:solidFill>
                <a:srgbClr val="444444"/>
              </a:solidFill>
              <a:latin typeface="Arial"/>
              <a:cs typeface="Arial"/>
            </a:endParaRPr>
          </a:p>
          <a:p>
            <a:pPr defTabSz="1520283">
              <a:spcAft>
                <a:spcPts val="0"/>
              </a:spcAft>
              <a:defRPr/>
            </a:pPr>
            <a:endParaRPr lang="en-US" spc="0">
              <a:solidFill>
                <a:srgbClr val="444444"/>
              </a:solidFill>
            </a:endParaRPr>
          </a:p>
          <a:p>
            <a:pPr defTabSz="1520283">
              <a:defRPr/>
            </a:pPr>
            <a:r>
              <a:rPr lang="en-US" spc="0">
                <a:latin typeface="Arial"/>
                <a:cs typeface="Arial"/>
              </a:rPr>
              <a:t>There are many ways to participate in our internal campaign…..</a:t>
            </a:r>
            <a:r>
              <a:rPr lang="en-US">
                <a:latin typeface="Arial"/>
                <a:cs typeface="Arial"/>
              </a:rPr>
              <a:t> </a:t>
            </a:r>
            <a:endParaRPr lang="en-US" spc="0">
              <a:solidFill>
                <a:srgbClr val="444444"/>
              </a:solidFill>
              <a:latin typeface="Arial"/>
              <a:cs typeface="Arial"/>
            </a:endParaRPr>
          </a:p>
          <a:p>
            <a:pPr defTabSz="1520283">
              <a:spcAft>
                <a:spcPts val="0"/>
              </a:spcAft>
              <a:defRPr/>
            </a:pPr>
            <a:endParaRPr lang="en-US" spc="0">
              <a:solidFill>
                <a:srgbClr val="444444"/>
              </a:solidFill>
            </a:endParaRPr>
          </a:p>
          <a:p>
            <a:pPr defTabSz="1520283">
              <a:defRPr/>
            </a:pPr>
            <a:r>
              <a:rPr lang="en-US" spc="0">
                <a:latin typeface="Arial"/>
                <a:cs typeface="Arial"/>
              </a:rPr>
              <a:t>[List dates – kick-off/wrap-up, internal fundraising activities</a:t>
            </a:r>
            <a:r>
              <a:rPr lang="en-US">
                <a:latin typeface="Arial"/>
                <a:cs typeface="Arial"/>
              </a:rPr>
              <a:t> </a:t>
            </a:r>
            <a:r>
              <a:rPr lang="en-US" err="1">
                <a:latin typeface="Arial"/>
                <a:cs typeface="Arial"/>
              </a:rPr>
              <a:t>etc</a:t>
            </a:r>
            <a:r>
              <a:rPr lang="en-US">
                <a:latin typeface="Arial"/>
                <a:cs typeface="Arial"/>
              </a:rPr>
              <a:t>]</a:t>
            </a:r>
          </a:p>
        </p:txBody>
      </p:sp>
      <p:sp>
        <p:nvSpPr>
          <p:cNvPr id="5" name="Slide Number Placeholder 3">
            <a:extLst>
              <a:ext uri="{FF2B5EF4-FFF2-40B4-BE49-F238E27FC236}">
                <a16:creationId xmlns:a16="http://schemas.microsoft.com/office/drawing/2014/main" id="{A9FC66E2-151C-3117-0B24-FA042BBE73B1}"/>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8</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72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392113"/>
            <a:ext cx="5486400" cy="3086100"/>
          </a:xfrm>
          <a:prstGeom prst="rect">
            <a:avLst/>
          </a:prstGeom>
        </p:spPr>
      </p:sp>
      <p:sp>
        <p:nvSpPr>
          <p:cNvPr id="3" name="Notes Placeholder 2"/>
          <p:cNvSpPr>
            <a:spLocks noGrp="1"/>
          </p:cNvSpPr>
          <p:nvPr>
            <p:ph type="body" idx="1"/>
          </p:nvPr>
        </p:nvSpPr>
        <p:spPr>
          <a:xfrm>
            <a:off x="385763" y="3733801"/>
            <a:ext cx="6281737" cy="4997096"/>
          </a:xfrm>
          <a:prstGeom prst="rect">
            <a:avLst/>
          </a:prstGeom>
        </p:spPr>
        <p:txBody>
          <a:bodyPr/>
          <a:lstStyle/>
          <a:p>
            <a:pPr defTabSz="1520283">
              <a:defRPr/>
            </a:pPr>
            <a:r>
              <a:rPr lang="en-US">
                <a:latin typeface="Arial"/>
                <a:cs typeface="Arial"/>
              </a:rPr>
              <a:t>You</a:t>
            </a:r>
            <a:r>
              <a:rPr lang="en-US" spc="0">
                <a:latin typeface="Arial"/>
                <a:cs typeface="Arial"/>
              </a:rPr>
              <a:t> </a:t>
            </a:r>
            <a:r>
              <a:rPr lang="en-US">
                <a:latin typeface="Arial"/>
                <a:cs typeface="Arial"/>
              </a:rPr>
              <a:t>can also get involved in United Way's own events:</a:t>
            </a:r>
            <a:br>
              <a:rPr lang="en-US">
                <a:latin typeface="Arial"/>
                <a:cs typeface="Arial"/>
              </a:rPr>
            </a:br>
            <a:endParaRPr lang="en-US"/>
          </a:p>
          <a:p>
            <a:pPr marL="171450" indent="-171450" defTabSz="1520283">
              <a:buFont typeface="Arial"/>
              <a:buChar char="•"/>
              <a:defRPr/>
            </a:pPr>
            <a:r>
              <a:rPr lang="en-US" b="1">
                <a:latin typeface="Arial"/>
                <a:cs typeface="Arial"/>
              </a:rPr>
              <a:t>September 18</a:t>
            </a:r>
            <a:r>
              <a:rPr lang="en-US">
                <a:latin typeface="Arial"/>
                <a:cs typeface="Arial"/>
              </a:rPr>
              <a:t> – 3M Harvest Lunch in London (Citi Plaza, Downtown)</a:t>
            </a:r>
          </a:p>
          <a:p>
            <a:pPr marL="171450" indent="-171450" defTabSz="1520283">
              <a:buFont typeface="Arial"/>
              <a:buChar char="•"/>
              <a:defRPr/>
            </a:pPr>
            <a:r>
              <a:rPr lang="en-US" b="1">
                <a:latin typeface="Arial"/>
                <a:cs typeface="Arial"/>
              </a:rPr>
              <a:t>September 23</a:t>
            </a:r>
            <a:r>
              <a:rPr lang="en-US">
                <a:latin typeface="Arial"/>
                <a:cs typeface="Arial"/>
              </a:rPr>
              <a:t> – 3M Harvest Lunch in St. Thomas (Elgin County Railway Museum)</a:t>
            </a:r>
          </a:p>
          <a:p>
            <a:pPr marL="171450" indent="-171450" defTabSz="1520283">
              <a:buFont typeface="Arial"/>
              <a:buChar char="•"/>
              <a:defRPr/>
            </a:pPr>
            <a:r>
              <a:rPr lang="en-US" b="1">
                <a:latin typeface="Arial"/>
                <a:cs typeface="Arial"/>
              </a:rPr>
              <a:t>October 22</a:t>
            </a:r>
            <a:r>
              <a:rPr lang="en-US">
                <a:latin typeface="Arial"/>
                <a:cs typeface="Arial"/>
              </a:rPr>
              <a:t> – United Way Plane Pull</a:t>
            </a:r>
            <a:endParaRPr lang="en-US"/>
          </a:p>
          <a:p>
            <a:pPr marL="171450" indent="-171450" defTabSz="1520283">
              <a:buFont typeface="Arial"/>
              <a:buChar char="•"/>
              <a:defRPr/>
            </a:pPr>
            <a:r>
              <a:rPr lang="en-US" b="1">
                <a:latin typeface="Arial"/>
                <a:cs typeface="Arial"/>
              </a:rPr>
              <a:t>Month of November</a:t>
            </a:r>
            <a:r>
              <a:rPr lang="en-US">
                <a:latin typeface="Arial"/>
                <a:cs typeface="Arial"/>
              </a:rPr>
              <a:t> – Ultimate Burger Battle</a:t>
            </a:r>
          </a:p>
          <a:p>
            <a:pPr defTabSz="1520283">
              <a:defRPr/>
            </a:pPr>
            <a:endParaRPr lang="en-US"/>
          </a:p>
        </p:txBody>
      </p:sp>
      <p:sp>
        <p:nvSpPr>
          <p:cNvPr id="5" name="Slide Number Placeholder 3">
            <a:extLst>
              <a:ext uri="{FF2B5EF4-FFF2-40B4-BE49-F238E27FC236}">
                <a16:creationId xmlns:a16="http://schemas.microsoft.com/office/drawing/2014/main" id="{FB3225F3-B239-F4D0-D304-ABC9747F9C50}"/>
              </a:ext>
            </a:extLst>
          </p:cNvPr>
          <p:cNvSpPr txBox="1">
            <a:spLocks/>
          </p:cNvSpPr>
          <p:nvPr/>
        </p:nvSpPr>
        <p:spPr>
          <a:xfrm>
            <a:off x="3491706" y="8730896"/>
            <a:ext cx="3175794" cy="385469"/>
          </a:xfrm>
          <a:prstGeom prst="rect">
            <a:avLst/>
          </a:prstGeom>
        </p:spPr>
        <p:txBody>
          <a:bodyPr vert="horz" lIns="91440" tIns="45720" rIns="91440" bIns="45720"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7B2A0-EF10-47B2-942D-42B05880FADF}" type="slidenum">
              <a:rPr lang="en-CA" sz="1200" smtClean="0">
                <a:latin typeface="Arial" panose="020B0604020202020204" pitchFamily="34" charset="0"/>
                <a:cs typeface="Arial" panose="020B0604020202020204" pitchFamily="34" charset="0"/>
              </a:rPr>
              <a:pPr/>
              <a:t>9</a:t>
            </a:fld>
            <a:endParaRPr lang="en-CA"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04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54AA-095C-8F4E-B23D-E3A5C8120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F25F9-AC2B-5547-A341-D511F04C9ABA}"/>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348613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9127-CA6B-3B4B-BA6F-D29589E398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22433-C78A-4440-97BC-9B252F9D2F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FB60B-ED15-CD4D-BD0E-922AD91A79B0}"/>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5" name="Footer Placeholder 4">
            <a:extLst>
              <a:ext uri="{FF2B5EF4-FFF2-40B4-BE49-F238E27FC236}">
                <a16:creationId xmlns:a16="http://schemas.microsoft.com/office/drawing/2014/main" id="{ACB68176-E856-7D44-8167-8D4828B74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D1F8D-1FD1-F44F-AA2A-4C27E2966DBB}"/>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15682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0BCCE-63A8-0041-AAEE-4FACA86CD7F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24622-D077-7C4F-B9B0-BE49F71D5A7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00875-75F3-EF40-A78E-16A8CB1524B0}"/>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5" name="Footer Placeholder 4">
            <a:extLst>
              <a:ext uri="{FF2B5EF4-FFF2-40B4-BE49-F238E27FC236}">
                <a16:creationId xmlns:a16="http://schemas.microsoft.com/office/drawing/2014/main" id="{95BA0CEE-B3F2-AD4F-B5EF-63548CFEB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D75E8-907D-C446-9EA4-DF96158CEA94}"/>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167431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01AF-0FF6-BC49-B76E-04E5B54867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88E6B-D5D7-144F-AE80-C02881753B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20EED-6F12-7D48-9D2A-1B16F32EB93F}"/>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5" name="Footer Placeholder 4">
            <a:extLst>
              <a:ext uri="{FF2B5EF4-FFF2-40B4-BE49-F238E27FC236}">
                <a16:creationId xmlns:a16="http://schemas.microsoft.com/office/drawing/2014/main" id="{3D84CE4C-6048-0F4B-B932-B7B4E6DA1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C5387-479D-7444-A3F4-E69F9182AE7D}"/>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369846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C87B-DA41-5044-BB4C-45912F11278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F3A9BD-F2B6-8E45-BF5D-DE12D7E262E0}"/>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20433D-F2C6-154E-941B-87D5D307874F}"/>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5" name="Footer Placeholder 4">
            <a:extLst>
              <a:ext uri="{FF2B5EF4-FFF2-40B4-BE49-F238E27FC236}">
                <a16:creationId xmlns:a16="http://schemas.microsoft.com/office/drawing/2014/main" id="{D66260DF-9454-C648-9A5D-6A772B2EE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E97C1-EFBF-5B4C-A007-B72556655BE2}"/>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62291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78E6E-1742-DC44-95FF-48F6AFFF2C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645D9-B31A-FF4C-BF39-5B1044EBDF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77873-2D44-1A4F-BB1A-EFE0459BA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DEB54D-96DE-3942-B94B-80726FDF1B56}"/>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6" name="Footer Placeholder 5">
            <a:extLst>
              <a:ext uri="{FF2B5EF4-FFF2-40B4-BE49-F238E27FC236}">
                <a16:creationId xmlns:a16="http://schemas.microsoft.com/office/drawing/2014/main" id="{54723A7F-C85A-D243-947A-42FBFD705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9E27B-FACA-114F-A58E-AD1ADD59BF1C}"/>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274966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E099-565E-D944-BE6C-36C541D8A703}"/>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EFF8DC-96DB-2441-8835-19D588777272}"/>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76D1E3-33BA-1140-A368-A33BEE29789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449B0-6ADE-D74B-B852-DBA6FFD915D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634311-5791-7D47-94D8-D23E30FA952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F02702-05E8-6849-B68D-EA57F4FBDE7F}"/>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8" name="Footer Placeholder 7">
            <a:extLst>
              <a:ext uri="{FF2B5EF4-FFF2-40B4-BE49-F238E27FC236}">
                <a16:creationId xmlns:a16="http://schemas.microsoft.com/office/drawing/2014/main" id="{0992BB88-CF77-7E41-B51C-9A4D89462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A1E335-4559-DF49-84B6-D48308199FC5}"/>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86916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BAFC-73AC-6B41-B98F-F215188AE4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9BF5B-0697-E642-A734-8C10AF79AE5F}"/>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4" name="Footer Placeholder 3">
            <a:extLst>
              <a:ext uri="{FF2B5EF4-FFF2-40B4-BE49-F238E27FC236}">
                <a16:creationId xmlns:a16="http://schemas.microsoft.com/office/drawing/2014/main" id="{B833F9E6-659D-1348-B8FD-04911FBA4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00422-F3ED-144C-ADFE-2B439E43A901}"/>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230481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2F3F9-5FC1-AA4E-BA21-FA618A93DF9B}"/>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3" name="Footer Placeholder 2">
            <a:extLst>
              <a:ext uri="{FF2B5EF4-FFF2-40B4-BE49-F238E27FC236}">
                <a16:creationId xmlns:a16="http://schemas.microsoft.com/office/drawing/2014/main" id="{B55C4E66-0985-BC43-ACDD-E7925B8B4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EE1F67-F2CB-D54D-B293-A5A70693B7ED}"/>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1614272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FF7C-88F9-7B4F-A19C-9BF12DC59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FC4E1-C737-BA42-9BE0-93455D88D55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2E689D-116B-1A46-B237-AFF38A19D77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2FCC0F-0FCB-A747-AFD5-ACE7016D2F55}"/>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6" name="Footer Placeholder 5">
            <a:extLst>
              <a:ext uri="{FF2B5EF4-FFF2-40B4-BE49-F238E27FC236}">
                <a16:creationId xmlns:a16="http://schemas.microsoft.com/office/drawing/2014/main" id="{D9F098F9-8FFD-AA44-849C-2EFFE83D3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F375F-E29E-AE4F-B0F8-EA864EAF238B}"/>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281609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DA35-0AB7-0243-A02B-04B1F0E15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74A99-3C13-D645-B91F-9027972BEF91}"/>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A24345F8-4928-2248-9D5D-B793DDC3B924}"/>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D391F-9D95-024D-9129-6A2A4C2CF479}"/>
              </a:ext>
            </a:extLst>
          </p:cNvPr>
          <p:cNvSpPr>
            <a:spLocks noGrp="1"/>
          </p:cNvSpPr>
          <p:nvPr>
            <p:ph type="dt" sz="half" idx="10"/>
          </p:nvPr>
        </p:nvSpPr>
        <p:spPr/>
        <p:txBody>
          <a:bodyPr/>
          <a:lstStyle/>
          <a:p>
            <a:fld id="{63E4C5FE-06B0-7E45-A7B6-6DE79D11D5D2}" type="datetimeFigureOut">
              <a:rPr lang="en-US" smtClean="0"/>
              <a:t>10/8/2025</a:t>
            </a:fld>
            <a:endParaRPr lang="en-US"/>
          </a:p>
        </p:txBody>
      </p:sp>
      <p:sp>
        <p:nvSpPr>
          <p:cNvPr id="6" name="Footer Placeholder 5">
            <a:extLst>
              <a:ext uri="{FF2B5EF4-FFF2-40B4-BE49-F238E27FC236}">
                <a16:creationId xmlns:a16="http://schemas.microsoft.com/office/drawing/2014/main" id="{FFC893E3-0BD3-584D-A1BC-6AC0C68B1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14D54-B122-DE4E-A143-9B71E2544035}"/>
              </a:ext>
            </a:extLst>
          </p:cNvPr>
          <p:cNvSpPr>
            <a:spLocks noGrp="1"/>
          </p:cNvSpPr>
          <p:nvPr>
            <p:ph type="sldNum" sz="quarter" idx="12"/>
          </p:nvPr>
        </p:nvSpPr>
        <p:spPr/>
        <p:txBody>
          <a:bodyPr/>
          <a:lstStyle/>
          <a:p>
            <a:fld id="{E668D4C4-AFE0-3241-9D92-5269141DC39F}" type="slidenum">
              <a:rPr lang="en-US" smtClean="0"/>
              <a:t>‹#›</a:t>
            </a:fld>
            <a:endParaRPr lang="en-US"/>
          </a:p>
        </p:txBody>
      </p:sp>
    </p:spTree>
    <p:extLst>
      <p:ext uri="{BB962C8B-B14F-4D97-AF65-F5344CB8AC3E}">
        <p14:creationId xmlns:p14="http://schemas.microsoft.com/office/powerpoint/2010/main" val="401218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7D58F-9E47-8541-AC00-0ADAFC4C6FA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8E06CB-F977-6F4C-98A7-F384C882E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1FA3E-EF06-5544-AA79-FEDAE5ECC50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4C5FE-06B0-7E45-A7B6-6DE79D11D5D2}" type="datetimeFigureOut">
              <a:rPr lang="en-US" smtClean="0"/>
              <a:t>10/8/2025</a:t>
            </a:fld>
            <a:endParaRPr lang="en-US"/>
          </a:p>
        </p:txBody>
      </p:sp>
      <p:sp>
        <p:nvSpPr>
          <p:cNvPr id="5" name="Footer Placeholder 4">
            <a:extLst>
              <a:ext uri="{FF2B5EF4-FFF2-40B4-BE49-F238E27FC236}">
                <a16:creationId xmlns:a16="http://schemas.microsoft.com/office/drawing/2014/main" id="{F1C5BD6C-505C-E84A-A34E-09231903A8A9}"/>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08E8D-4FFF-BE4A-B057-4C815BA40E42}"/>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8D4C4-AFE0-3241-9D92-5269141DC39F}" type="slidenum">
              <a:rPr lang="en-US" smtClean="0"/>
              <a:t>‹#›</a:t>
            </a:fld>
            <a:endParaRPr lang="en-US"/>
          </a:p>
        </p:txBody>
      </p:sp>
    </p:spTree>
    <p:extLst>
      <p:ext uri="{BB962C8B-B14F-4D97-AF65-F5344CB8AC3E}">
        <p14:creationId xmlns:p14="http://schemas.microsoft.com/office/powerpoint/2010/main" val="1588775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7A019-6046-165E-9D21-AC39710B4D76}"/>
              </a:ext>
            </a:extLst>
          </p:cNvPr>
          <p:cNvSpPr>
            <a:spLocks noGrp="1"/>
          </p:cNvSpPr>
          <p:nvPr>
            <p:ph type="ctrTitle"/>
          </p:nvPr>
        </p:nvSpPr>
        <p:spPr>
          <a:xfrm>
            <a:off x="1401097" y="162233"/>
            <a:ext cx="9389806" cy="752168"/>
          </a:xfrm>
        </p:spPr>
        <p:txBody>
          <a:bodyPr>
            <a:noAutofit/>
          </a:bodyPr>
          <a:lstStyle/>
          <a:p>
            <a:r>
              <a:rPr lang="en-US" sz="3600"/>
              <a:t>How to use the Champion Presentation</a:t>
            </a:r>
            <a:endParaRPr lang="en-CA" sz="3600"/>
          </a:p>
        </p:txBody>
      </p:sp>
      <p:sp>
        <p:nvSpPr>
          <p:cNvPr id="3" name="Subtitle 2">
            <a:extLst>
              <a:ext uri="{FF2B5EF4-FFF2-40B4-BE49-F238E27FC236}">
                <a16:creationId xmlns:a16="http://schemas.microsoft.com/office/drawing/2014/main" id="{13B850AF-0681-384F-64AF-D22347F7BB8B}"/>
              </a:ext>
            </a:extLst>
          </p:cNvPr>
          <p:cNvSpPr>
            <a:spLocks noGrp="1"/>
          </p:cNvSpPr>
          <p:nvPr>
            <p:ph type="subTitle" idx="1"/>
          </p:nvPr>
        </p:nvSpPr>
        <p:spPr>
          <a:xfrm>
            <a:off x="294968" y="914401"/>
            <a:ext cx="10781071" cy="5250425"/>
          </a:xfrm>
        </p:spPr>
        <p:txBody>
          <a:bodyPr vert="horz" lIns="91440" tIns="45720" rIns="91440" bIns="45720" rtlCol="0" anchor="t">
            <a:normAutofit/>
          </a:bodyPr>
          <a:lstStyle/>
          <a:p>
            <a:pPr marL="342900" indent="-342900" algn="l">
              <a:buFont typeface="Arial" panose="020B0604020202020204" pitchFamily="34" charset="0"/>
              <a:buChar char="•"/>
            </a:pPr>
            <a:r>
              <a:rPr lang="en-US" sz="2000" b="1" dirty="0"/>
              <a:t>Remember to hide or delete this slide before you present</a:t>
            </a:r>
            <a:endParaRPr lang="en-US" sz="2000" b="1" dirty="0">
              <a:ea typeface="Calibri"/>
              <a:cs typeface="Calibri"/>
            </a:endParaRPr>
          </a:p>
          <a:p>
            <a:pPr marL="342900" indent="-342900" algn="l">
              <a:buFont typeface="Arial" panose="020B0604020202020204" pitchFamily="34" charset="0"/>
              <a:buChar char="•"/>
            </a:pPr>
            <a:r>
              <a:rPr lang="en-US" sz="2000" dirty="0"/>
              <a:t>This is intended to be a very high-level presentation that could be delivered in as little as 15 minutes.</a:t>
            </a:r>
          </a:p>
          <a:p>
            <a:pPr marL="342900" indent="-342900" algn="l">
              <a:buFont typeface="Arial" panose="020B0604020202020204" pitchFamily="34" charset="0"/>
              <a:buChar char="•"/>
            </a:pPr>
            <a:r>
              <a:rPr lang="en-US" sz="2000" dirty="0"/>
              <a:t>Our suggested speaking remarks are in the “notes”.  </a:t>
            </a:r>
          </a:p>
          <a:p>
            <a:pPr marL="342900" indent="-342900" algn="l">
              <a:buFont typeface="Arial" panose="020B0604020202020204" pitchFamily="34" charset="0"/>
              <a:buChar char="•"/>
            </a:pPr>
            <a:r>
              <a:rPr lang="en-US" sz="2000" dirty="0"/>
              <a:t>There are many opportunities to tailor this presentation to suit your needs:</a:t>
            </a:r>
          </a:p>
          <a:p>
            <a:pPr marL="799465" lvl="1" indent="-342900" algn="l">
              <a:buFont typeface="Arial" panose="020B0604020202020204" pitchFamily="34" charset="0"/>
              <a:buChar char="•"/>
            </a:pPr>
            <a:r>
              <a:rPr lang="en-US" dirty="0"/>
              <a:t>Add your company logo in placeholders on slide 1</a:t>
            </a:r>
          </a:p>
          <a:p>
            <a:pPr marL="799465" lvl="1" indent="-342900" algn="l">
              <a:buFont typeface="Arial" panose="020B0604020202020204" pitchFamily="34" charset="0"/>
              <a:buChar char="•"/>
            </a:pPr>
            <a:r>
              <a:rPr lang="en-US" dirty="0"/>
              <a:t>Add your company’s 2025 fundraising results, logo and a team photo to slide 5</a:t>
            </a:r>
            <a:endParaRPr lang="en-US" dirty="0">
              <a:ea typeface="Calibri"/>
              <a:cs typeface="Calibri"/>
            </a:endParaRPr>
          </a:p>
          <a:p>
            <a:pPr marL="799465" lvl="1" indent="-342900" algn="l">
              <a:buFont typeface="Arial" panose="020B0604020202020204" pitchFamily="34" charset="0"/>
              <a:buChar char="•"/>
            </a:pPr>
            <a:r>
              <a:rPr lang="en-US" dirty="0"/>
              <a:t>Customize slide 7 &amp; 8 to communicate your goal(s) and campaign initiatives </a:t>
            </a:r>
            <a:endParaRPr lang="en-US" dirty="0">
              <a:ea typeface="Calibri" panose="020F0502020204030204"/>
              <a:cs typeface="Calibri" panose="020F0502020204030204"/>
            </a:endParaRPr>
          </a:p>
          <a:p>
            <a:pPr marL="799465" lvl="1" indent="-342900" algn="l">
              <a:buFont typeface="Arial" panose="020B0604020202020204" pitchFamily="34" charset="0"/>
              <a:buChar char="•"/>
            </a:pPr>
            <a:r>
              <a:rPr lang="en-US" dirty="0"/>
              <a:t>Invite a guest speaker: United Way Philanthropy Officer, Sponsored Employee (5 min.) or agency impact speaker (book through United Way Elgin Middlesex)</a:t>
            </a:r>
          </a:p>
          <a:p>
            <a:pPr marL="799465" lvl="1" indent="-342900" algn="l">
              <a:buFont typeface="Arial" panose="020B0604020202020204" pitchFamily="34" charset="0"/>
              <a:buChar char="•"/>
            </a:pPr>
            <a:r>
              <a:rPr lang="en-US" dirty="0">
                <a:ea typeface="Calibri" panose="020F0502020204030204"/>
                <a:cs typeface="Calibri" panose="020F0502020204030204"/>
              </a:rPr>
              <a:t>Slide 10 feel free to update with a QR Code to your custom UW workplace giving page</a:t>
            </a:r>
          </a:p>
          <a:p>
            <a:pPr marL="799465" lvl="1" indent="-342900" algn="l">
              <a:buFont typeface="Arial" panose="020B0604020202020204" pitchFamily="34" charset="0"/>
              <a:buChar char="•"/>
            </a:pPr>
            <a:r>
              <a:rPr lang="en-US" sz="2000" dirty="0"/>
              <a:t>We ask that you do not modify the United Way branding or logos.</a:t>
            </a:r>
          </a:p>
          <a:p>
            <a:pPr marL="342900" indent="-342900" algn="l">
              <a:buFont typeface="Arial" panose="020B0604020202020204" pitchFamily="34" charset="0"/>
              <a:buChar char="•"/>
            </a:pPr>
            <a:r>
              <a:rPr lang="en-US" sz="2000" dirty="0"/>
              <a:t>Additional content can be found in the 2025 Campaign Key messages &amp; playbook, accessible in the online Toolkit</a:t>
            </a:r>
          </a:p>
          <a:p>
            <a:pPr marL="342900" indent="-342900" algn="l">
              <a:buFont typeface="Arial" panose="020B0604020202020204" pitchFamily="34" charset="0"/>
              <a:buChar char="•"/>
            </a:pPr>
            <a:endParaRPr lang="en-US" sz="2000" dirty="0"/>
          </a:p>
          <a:p>
            <a:endParaRPr lang="en-CA" dirty="0"/>
          </a:p>
        </p:txBody>
      </p:sp>
    </p:spTree>
    <p:extLst>
      <p:ext uri="{BB962C8B-B14F-4D97-AF65-F5344CB8AC3E}">
        <p14:creationId xmlns:p14="http://schemas.microsoft.com/office/powerpoint/2010/main" val="1023058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standing in a garden&#10;&#10;AI-generated content may be incorrect.">
            <a:extLst>
              <a:ext uri="{FF2B5EF4-FFF2-40B4-BE49-F238E27FC236}">
                <a16:creationId xmlns:a16="http://schemas.microsoft.com/office/drawing/2014/main" id="{4C6718C7-5411-DFFF-C7FE-1209CBAC3710}"/>
              </a:ext>
            </a:extLst>
          </p:cNvPr>
          <p:cNvPicPr>
            <a:picLocks noChangeAspect="1"/>
          </p:cNvPicPr>
          <p:nvPr/>
        </p:nvPicPr>
        <p:blipFill>
          <a:blip r:embed="rId3"/>
          <a:srcRect l="8056" r="932" b="23200"/>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868CFA95-4C8C-F1B5-B832-053CE5D9B275}"/>
              </a:ext>
            </a:extLst>
          </p:cNvPr>
          <p:cNvSpPr/>
          <p:nvPr/>
        </p:nvSpPr>
        <p:spPr>
          <a:xfrm>
            <a:off x="0" y="0"/>
            <a:ext cx="12192000" cy="6858000"/>
          </a:xfrm>
          <a:prstGeom prst="rect">
            <a:avLst/>
          </a:prstGeom>
          <a:solidFill>
            <a:srgbClr val="DA291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F6B6-9398-8C12-D572-4BE3D592C1DA}"/>
              </a:ext>
            </a:extLst>
          </p:cNvPr>
          <p:cNvSpPr txBox="1"/>
          <p:nvPr/>
        </p:nvSpPr>
        <p:spPr>
          <a:xfrm>
            <a:off x="1110443" y="1147061"/>
            <a:ext cx="9016782"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b="1">
                <a:solidFill>
                  <a:schemeClr val="bg1"/>
                </a:solidFill>
                <a:latin typeface="Arial"/>
                <a:cs typeface="Arial"/>
              </a:rPr>
              <a:t>Even small gifts </a:t>
            </a:r>
            <a:endParaRPr lang="en-US" sz="6500" b="1">
              <a:solidFill>
                <a:schemeClr val="bg1"/>
              </a:solidFill>
              <a:latin typeface="Calibri" panose="020F0502020204030204"/>
              <a:ea typeface="Calibri" panose="020F0502020204030204"/>
              <a:cs typeface="Calibri" panose="020F0502020204030204"/>
            </a:endParaRPr>
          </a:p>
          <a:p>
            <a:r>
              <a:rPr lang="en-US" sz="6500" b="1">
                <a:solidFill>
                  <a:schemeClr val="bg1"/>
                </a:solidFill>
                <a:latin typeface="Arial"/>
                <a:cs typeface="Arial"/>
              </a:rPr>
              <a:t>add up to transformational </a:t>
            </a:r>
            <a:br>
              <a:rPr lang="en-US" sz="6500" b="1">
                <a:solidFill>
                  <a:schemeClr val="bg1"/>
                </a:solidFill>
                <a:latin typeface="Arial"/>
                <a:cs typeface="Arial"/>
              </a:rPr>
            </a:br>
            <a:r>
              <a:rPr lang="en-US" sz="6500" b="1">
                <a:solidFill>
                  <a:schemeClr val="bg1"/>
                </a:solidFill>
                <a:latin typeface="Arial"/>
                <a:cs typeface="Arial"/>
              </a:rPr>
              <a:t>change</a:t>
            </a:r>
          </a:p>
          <a:p>
            <a:endParaRPr lang="en-US" sz="6500" b="1">
              <a:solidFill>
                <a:schemeClr val="bg1"/>
              </a:solidFill>
              <a:latin typeface="Arial"/>
              <a:ea typeface="Calibri"/>
              <a:cs typeface="Arial"/>
            </a:endParaRPr>
          </a:p>
        </p:txBody>
      </p:sp>
      <p:sp>
        <p:nvSpPr>
          <p:cNvPr id="4" name="TextBox 3">
            <a:extLst>
              <a:ext uri="{FF2B5EF4-FFF2-40B4-BE49-F238E27FC236}">
                <a16:creationId xmlns:a16="http://schemas.microsoft.com/office/drawing/2014/main" id="{44B31715-1D2C-FE29-BACF-D491D4F77AE9}"/>
              </a:ext>
            </a:extLst>
          </p:cNvPr>
          <p:cNvSpPr txBox="1"/>
          <p:nvPr/>
        </p:nvSpPr>
        <p:spPr>
          <a:xfrm>
            <a:off x="6456350" y="5678966"/>
            <a:ext cx="733798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cs typeface="Arial"/>
              </a:rPr>
              <a:t>Give now at UnitedWayEM.ca</a:t>
            </a:r>
          </a:p>
        </p:txBody>
      </p:sp>
      <p:pic>
        <p:nvPicPr>
          <p:cNvPr id="3" name="Picture 2" descr="A qr code with a white background&#10;&#10;AI-generated content may be incorrect.">
            <a:extLst>
              <a:ext uri="{FF2B5EF4-FFF2-40B4-BE49-F238E27FC236}">
                <a16:creationId xmlns:a16="http://schemas.microsoft.com/office/drawing/2014/main" id="{3497D1B2-B219-59E1-6F77-C0F55A4734D4}"/>
              </a:ext>
            </a:extLst>
          </p:cNvPr>
          <p:cNvPicPr>
            <a:picLocks noChangeAspect="1"/>
          </p:cNvPicPr>
          <p:nvPr/>
        </p:nvPicPr>
        <p:blipFill>
          <a:blip r:embed="rId4"/>
          <a:stretch>
            <a:fillRect/>
          </a:stretch>
        </p:blipFill>
        <p:spPr>
          <a:xfrm>
            <a:off x="10330895" y="4210722"/>
            <a:ext cx="1194995" cy="1194995"/>
          </a:xfrm>
          <a:prstGeom prst="rect">
            <a:avLst/>
          </a:prstGeom>
        </p:spPr>
      </p:pic>
    </p:spTree>
    <p:extLst>
      <p:ext uri="{BB962C8B-B14F-4D97-AF65-F5344CB8AC3E}">
        <p14:creationId xmlns:p14="http://schemas.microsoft.com/office/powerpoint/2010/main" val="33908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F48B0E-4A2F-F205-2671-266F47B0E4FC}"/>
              </a:ext>
            </a:extLst>
          </p:cNvPr>
          <p:cNvPicPr>
            <a:picLocks noChangeAspect="1"/>
          </p:cNvPicPr>
          <p:nvPr/>
        </p:nvPicPr>
        <p:blipFill>
          <a:blip r:embed="rId3"/>
          <a:srcRect t="4656" b="4656"/>
          <a:stretch/>
        </p:blipFill>
        <p:spPr>
          <a:xfrm>
            <a:off x="-1" y="-3102"/>
            <a:ext cx="12192001" cy="6958361"/>
          </a:xfrm>
          <a:prstGeom prst="rect">
            <a:avLst/>
          </a:prstGeom>
        </p:spPr>
      </p:pic>
      <p:sp>
        <p:nvSpPr>
          <p:cNvPr id="3" name="Rectangle 2">
            <a:extLst>
              <a:ext uri="{FF2B5EF4-FFF2-40B4-BE49-F238E27FC236}">
                <a16:creationId xmlns:a16="http://schemas.microsoft.com/office/drawing/2014/main" id="{0BD599A8-1109-C8CE-0881-C31A7EB23729}"/>
              </a:ext>
            </a:extLst>
          </p:cNvPr>
          <p:cNvSpPr/>
          <p:nvPr/>
        </p:nvSpPr>
        <p:spPr>
          <a:xfrm>
            <a:off x="-1" y="5532120"/>
            <a:ext cx="12192001" cy="1435171"/>
          </a:xfrm>
          <a:prstGeom prst="rect">
            <a:avLst/>
          </a:prstGeom>
          <a:solidFill>
            <a:schemeClr val="tx1">
              <a:alpha val="71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2" name="TextBox 2">
            <a:extLst>
              <a:ext uri="{FF2B5EF4-FFF2-40B4-BE49-F238E27FC236}">
                <a16:creationId xmlns:a16="http://schemas.microsoft.com/office/drawing/2014/main" id="{1FD6EF9E-5E5B-8287-08B3-6760DB190AA0}"/>
              </a:ext>
            </a:extLst>
          </p:cNvPr>
          <p:cNvSpPr txBox="1"/>
          <p:nvPr/>
        </p:nvSpPr>
        <p:spPr>
          <a:xfrm>
            <a:off x="9810771" y="5966638"/>
            <a:ext cx="2279629"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a:solidFill>
                  <a:schemeClr val="bg1"/>
                </a:solidFill>
                <a:latin typeface="Avenir Medium"/>
              </a:rPr>
              <a:t>WORKING WITH LONDON, </a:t>
            </a:r>
            <a:endParaRPr lang="en-US" sz="1000">
              <a:solidFill>
                <a:schemeClr val="bg1"/>
              </a:solidFill>
              <a:latin typeface="Avenir Medium"/>
            </a:endParaRPr>
          </a:p>
          <a:p>
            <a:r>
              <a:rPr lang="en-CA" sz="1000">
                <a:solidFill>
                  <a:schemeClr val="bg1"/>
                </a:solidFill>
                <a:latin typeface="Avenir Medium"/>
              </a:rPr>
              <a:t>ST. THOMAS AND COMMUNITIES </a:t>
            </a:r>
          </a:p>
          <a:p>
            <a:r>
              <a:rPr lang="en-CA" sz="1000">
                <a:solidFill>
                  <a:schemeClr val="bg1"/>
                </a:solidFill>
                <a:latin typeface="Avenir Medium"/>
              </a:rPr>
              <a:t>IN ELGIN &amp; MIDDLESEX</a:t>
            </a:r>
          </a:p>
        </p:txBody>
      </p:sp>
      <p:cxnSp>
        <p:nvCxnSpPr>
          <p:cNvPr id="23" name="Straight Connector 22">
            <a:extLst>
              <a:ext uri="{FF2B5EF4-FFF2-40B4-BE49-F238E27FC236}">
                <a16:creationId xmlns:a16="http://schemas.microsoft.com/office/drawing/2014/main" id="{02B6B5D3-6542-1532-3C34-7A4858F2E5B0}"/>
              </a:ext>
            </a:extLst>
          </p:cNvPr>
          <p:cNvCxnSpPr>
            <a:cxnSpLocks/>
          </p:cNvCxnSpPr>
          <p:nvPr/>
        </p:nvCxnSpPr>
        <p:spPr>
          <a:xfrm>
            <a:off x="9627153" y="5833547"/>
            <a:ext cx="0" cy="705963"/>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pic>
        <p:nvPicPr>
          <p:cNvPr id="24" name="Graphic 1">
            <a:extLst>
              <a:ext uri="{FF2B5EF4-FFF2-40B4-BE49-F238E27FC236}">
                <a16:creationId xmlns:a16="http://schemas.microsoft.com/office/drawing/2014/main" id="{34DFE7AD-78A6-FB62-B2F9-4C5823F5BFCF}"/>
              </a:ext>
            </a:extLst>
          </p:cNvPr>
          <p:cNvPicPr>
            <a:picLocks noChangeAspect="1"/>
          </p:cNvPicPr>
          <p:nvPr/>
        </p:nvPicPr>
        <p:blipFill>
          <a:blip r:embed="rId4"/>
          <a:srcRect/>
          <a:stretch/>
        </p:blipFill>
        <p:spPr>
          <a:xfrm>
            <a:off x="7467604" y="5714474"/>
            <a:ext cx="2024603" cy="883355"/>
          </a:xfrm>
          <a:prstGeom prst="rect">
            <a:avLst/>
          </a:prstGeom>
        </p:spPr>
      </p:pic>
      <p:sp>
        <p:nvSpPr>
          <p:cNvPr id="16" name="TextBox 15">
            <a:extLst>
              <a:ext uri="{FF2B5EF4-FFF2-40B4-BE49-F238E27FC236}">
                <a16:creationId xmlns:a16="http://schemas.microsoft.com/office/drawing/2014/main" id="{BB1E933E-1F15-2051-C929-D65CD35A21CB}"/>
              </a:ext>
            </a:extLst>
          </p:cNvPr>
          <p:cNvSpPr txBox="1"/>
          <p:nvPr/>
        </p:nvSpPr>
        <p:spPr>
          <a:xfrm>
            <a:off x="615411" y="5807439"/>
            <a:ext cx="1487709" cy="923330"/>
          </a:xfrm>
          <a:prstGeom prst="rect">
            <a:avLst/>
          </a:prstGeom>
          <a:noFill/>
          <a:ln>
            <a:solidFill>
              <a:schemeClr val="bg1"/>
            </a:solidFill>
          </a:ln>
        </p:spPr>
        <p:txBody>
          <a:bodyPr wrap="square">
            <a:spAutoFit/>
          </a:bodyPr>
          <a:lstStyle/>
          <a:p>
            <a:pPr algn="ctr"/>
            <a:r>
              <a:rPr lang="en-US" dirty="0">
                <a:solidFill>
                  <a:schemeClr val="bg1"/>
                </a:solidFill>
              </a:rPr>
              <a:t>[Insert your company logo here]</a:t>
            </a:r>
          </a:p>
        </p:txBody>
      </p:sp>
    </p:spTree>
    <p:extLst>
      <p:ext uri="{BB962C8B-B14F-4D97-AF65-F5344CB8AC3E}">
        <p14:creationId xmlns:p14="http://schemas.microsoft.com/office/powerpoint/2010/main" val="383088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B735-2124-E60E-8E95-95F2869506E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692D6C-DA90-28A7-A066-C2097375BF21}"/>
              </a:ext>
            </a:extLst>
          </p:cNvPr>
          <p:cNvSpPr/>
          <p:nvPr/>
        </p:nvSpPr>
        <p:spPr>
          <a:xfrm>
            <a:off x="292026" y="211698"/>
            <a:ext cx="11607947" cy="596520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E1B1F"/>
              </a:solidFill>
            </a:endParaRPr>
          </a:p>
        </p:txBody>
      </p:sp>
      <p:sp>
        <p:nvSpPr>
          <p:cNvPr id="2" name="Rectangle 1">
            <a:extLst>
              <a:ext uri="{FF2B5EF4-FFF2-40B4-BE49-F238E27FC236}">
                <a16:creationId xmlns:a16="http://schemas.microsoft.com/office/drawing/2014/main" id="{B3883DBD-B777-83E8-19AA-3C800ED9DE6A}"/>
              </a:ext>
            </a:extLst>
          </p:cNvPr>
          <p:cNvSpPr/>
          <p:nvPr/>
        </p:nvSpPr>
        <p:spPr>
          <a:xfrm>
            <a:off x="0" y="0"/>
            <a:ext cx="12192000" cy="6858000"/>
          </a:xfrm>
          <a:prstGeom prst="rect">
            <a:avLst/>
          </a:prstGeom>
          <a:solidFill>
            <a:srgbClr val="007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66AD5D3-27D7-C91A-A97B-C04FC4471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19" y="4937638"/>
            <a:ext cx="5358638" cy="575558"/>
          </a:xfrm>
          <a:prstGeom prst="rect">
            <a:avLst/>
          </a:prstGeom>
        </p:spPr>
      </p:pic>
      <p:pic>
        <p:nvPicPr>
          <p:cNvPr id="11" name="Graphic 10">
            <a:extLst>
              <a:ext uri="{FF2B5EF4-FFF2-40B4-BE49-F238E27FC236}">
                <a16:creationId xmlns:a16="http://schemas.microsoft.com/office/drawing/2014/main" id="{F06829C8-A67F-5891-9E7B-BDAA2DFCD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2712" y="681101"/>
            <a:ext cx="6389660" cy="5651747"/>
          </a:xfrm>
          <a:prstGeom prst="rect">
            <a:avLst/>
          </a:prstGeom>
        </p:spPr>
      </p:pic>
      <p:sp>
        <p:nvSpPr>
          <p:cNvPr id="3" name="TextBox 2">
            <a:extLst>
              <a:ext uri="{FF2B5EF4-FFF2-40B4-BE49-F238E27FC236}">
                <a16:creationId xmlns:a16="http://schemas.microsoft.com/office/drawing/2014/main" id="{1BD08F58-ED62-6E18-60F7-6BF863CF8CED}"/>
              </a:ext>
            </a:extLst>
          </p:cNvPr>
          <p:cNvSpPr txBox="1"/>
          <p:nvPr/>
        </p:nvSpPr>
        <p:spPr>
          <a:xfrm>
            <a:off x="820883" y="6242411"/>
            <a:ext cx="6684572" cy="261610"/>
          </a:xfrm>
          <a:prstGeom prst="rect">
            <a:avLst/>
          </a:prstGeom>
          <a:noFill/>
        </p:spPr>
        <p:txBody>
          <a:bodyPr wrap="square" rtlCol="0">
            <a:spAutoFit/>
          </a:bodyPr>
          <a:lstStyle/>
          <a:p>
            <a:r>
              <a:rPr lang="en-US" sz="1100">
                <a:solidFill>
                  <a:schemeClr val="bg1"/>
                </a:solidFill>
                <a:latin typeface="Arial" panose="020B0604020202020204" pitchFamily="34" charset="0"/>
                <a:cs typeface="Arial" panose="020B0604020202020204" pitchFamily="34" charset="0"/>
              </a:rPr>
              <a:t>UNITED WAY 2025 COMMUNITY CAMPAIGN</a:t>
            </a:r>
          </a:p>
        </p:txBody>
      </p:sp>
      <p:sp>
        <p:nvSpPr>
          <p:cNvPr id="5" name="TextBox 4">
            <a:extLst>
              <a:ext uri="{FF2B5EF4-FFF2-40B4-BE49-F238E27FC236}">
                <a16:creationId xmlns:a16="http://schemas.microsoft.com/office/drawing/2014/main" id="{55E1D789-BB6E-4B88-B792-3110955707B7}"/>
              </a:ext>
            </a:extLst>
          </p:cNvPr>
          <p:cNvSpPr txBox="1"/>
          <p:nvPr/>
        </p:nvSpPr>
        <p:spPr>
          <a:xfrm>
            <a:off x="617619" y="1576317"/>
            <a:ext cx="8005963" cy="2554545"/>
          </a:xfrm>
          <a:prstGeom prst="rect">
            <a:avLst/>
          </a:prstGeom>
          <a:noFill/>
        </p:spPr>
        <p:txBody>
          <a:bodyPr wrap="square" lIns="91440" tIns="45720" rIns="91440" bIns="45720" rtlCol="0" anchor="t">
            <a:spAutoFit/>
          </a:bodyPr>
          <a:lstStyle/>
          <a:p>
            <a:r>
              <a:rPr lang="en-US" sz="4000" b="1">
                <a:solidFill>
                  <a:schemeClr val="bg1"/>
                </a:solidFill>
                <a:latin typeface="Arial"/>
                <a:cs typeface="Arial"/>
              </a:rPr>
              <a:t>Tackling poverty</a:t>
            </a:r>
            <a:br>
              <a:rPr lang="en-US" sz="4000" b="1">
                <a:solidFill>
                  <a:schemeClr val="bg1"/>
                </a:solidFill>
                <a:latin typeface="Arial"/>
                <a:cs typeface="Arial"/>
              </a:rPr>
            </a:br>
            <a:r>
              <a:rPr lang="en-US" sz="4000" b="1">
                <a:solidFill>
                  <a:schemeClr val="bg1"/>
                </a:solidFill>
                <a:latin typeface="Arial"/>
                <a:cs typeface="Arial"/>
              </a:rPr>
              <a:t>so that everyone </a:t>
            </a:r>
            <a:endParaRPr lang="en-US">
              <a:solidFill>
                <a:schemeClr val="bg1"/>
              </a:solidFill>
              <a:latin typeface="Arial"/>
              <a:cs typeface="Arial"/>
            </a:endParaRPr>
          </a:p>
          <a:p>
            <a:r>
              <a:rPr lang="en-US" sz="4000" b="1">
                <a:solidFill>
                  <a:schemeClr val="bg1"/>
                </a:solidFill>
                <a:latin typeface="Arial"/>
                <a:cs typeface="Arial"/>
              </a:rPr>
              <a:t>has a fair shot </a:t>
            </a:r>
            <a:br>
              <a:rPr lang="en-US" sz="4000" b="1">
                <a:solidFill>
                  <a:schemeClr val="bg1"/>
                </a:solidFill>
                <a:latin typeface="Arial"/>
                <a:cs typeface="Arial"/>
              </a:rPr>
            </a:br>
            <a:r>
              <a:rPr lang="en-US" sz="4000" b="1">
                <a:solidFill>
                  <a:schemeClr val="bg1"/>
                </a:solidFill>
                <a:latin typeface="Arial"/>
                <a:cs typeface="Arial"/>
              </a:rPr>
              <a:t>at a good life</a:t>
            </a:r>
            <a:endParaRPr lang="en-US">
              <a:solidFill>
                <a:schemeClr val="bg1"/>
              </a:solidFill>
              <a:latin typeface="Arial"/>
              <a:cs typeface="Arial"/>
            </a:endParaRPr>
          </a:p>
        </p:txBody>
      </p:sp>
    </p:spTree>
    <p:extLst>
      <p:ext uri="{BB962C8B-B14F-4D97-AF65-F5344CB8AC3E}">
        <p14:creationId xmlns:p14="http://schemas.microsoft.com/office/powerpoint/2010/main" val="38741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24453-9285-BD5B-504B-0133CDD24810}"/>
              </a:ext>
            </a:extLst>
          </p:cNvPr>
          <p:cNvSpPr txBox="1"/>
          <p:nvPr/>
        </p:nvSpPr>
        <p:spPr>
          <a:xfrm>
            <a:off x="1286572" y="1134299"/>
            <a:ext cx="4129490" cy="630942"/>
          </a:xfrm>
          <a:prstGeom prst="rect">
            <a:avLst/>
          </a:prstGeom>
          <a:noFill/>
        </p:spPr>
        <p:txBody>
          <a:bodyPr wrap="square" rtlCol="0">
            <a:spAutoFit/>
          </a:bodyPr>
          <a:lstStyle/>
          <a:p>
            <a:r>
              <a:rPr lang="en-US" sz="3500" b="1">
                <a:solidFill>
                  <a:srgbClr val="DA291C"/>
                </a:solidFill>
                <a:latin typeface="Arial" panose="020B0604020202020204" pitchFamily="34" charset="0"/>
                <a:cs typeface="Arial" panose="020B0604020202020204" pitchFamily="34" charset="0"/>
              </a:rPr>
              <a:t>The need</a:t>
            </a:r>
          </a:p>
        </p:txBody>
      </p:sp>
      <p:sp>
        <p:nvSpPr>
          <p:cNvPr id="15" name="TextBox 14">
            <a:extLst>
              <a:ext uri="{FF2B5EF4-FFF2-40B4-BE49-F238E27FC236}">
                <a16:creationId xmlns:a16="http://schemas.microsoft.com/office/drawing/2014/main" id="{5E559C9B-BD83-996F-91B1-209C5030F61C}"/>
              </a:ext>
            </a:extLst>
          </p:cNvPr>
          <p:cNvSpPr txBox="1"/>
          <p:nvPr/>
        </p:nvSpPr>
        <p:spPr>
          <a:xfrm>
            <a:off x="820883" y="6242411"/>
            <a:ext cx="6684572" cy="261610"/>
          </a:xfrm>
          <a:prstGeom prst="rect">
            <a:avLst/>
          </a:prstGeom>
          <a:noFill/>
        </p:spPr>
        <p:txBody>
          <a:bodyPr wrap="square" rtlCol="0">
            <a:spAutoFit/>
          </a:bodyPr>
          <a:lstStyle/>
          <a:p>
            <a:r>
              <a:rPr lang="en-US" sz="1100">
                <a:solidFill>
                  <a:schemeClr val="tx1">
                    <a:lumMod val="50000"/>
                    <a:lumOff val="50000"/>
                  </a:schemeClr>
                </a:solidFill>
                <a:latin typeface="Arial" panose="020B0604020202020204" pitchFamily="34" charset="0"/>
                <a:cs typeface="Arial" panose="020B0604020202020204" pitchFamily="34" charset="0"/>
              </a:rPr>
              <a:t>UNITED WAY 2025 COMMUNITY CAMPAIGN</a:t>
            </a:r>
          </a:p>
        </p:txBody>
      </p:sp>
      <p:sp>
        <p:nvSpPr>
          <p:cNvPr id="2" name="TextBox 1">
            <a:extLst>
              <a:ext uri="{FF2B5EF4-FFF2-40B4-BE49-F238E27FC236}">
                <a16:creationId xmlns:a16="http://schemas.microsoft.com/office/drawing/2014/main" id="{D0DE74AB-19FF-ABB0-BC14-7EF1EEC9378F}"/>
              </a:ext>
            </a:extLst>
          </p:cNvPr>
          <p:cNvSpPr txBox="1"/>
          <p:nvPr/>
        </p:nvSpPr>
        <p:spPr>
          <a:xfrm>
            <a:off x="1282398" y="2164862"/>
            <a:ext cx="3808046"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900">
                <a:latin typeface="Arial"/>
                <a:cs typeface="Arial"/>
              </a:rPr>
              <a:t>1 in 5 children in our region are living in poverty</a:t>
            </a:r>
            <a:br>
              <a:rPr lang="en-US" sz="1900">
                <a:latin typeface="Arial"/>
                <a:cs typeface="Arial"/>
              </a:rPr>
            </a:br>
            <a:endParaRPr lang="en-US" sz="1900">
              <a:latin typeface="Arial"/>
              <a:ea typeface="Calibri Light"/>
              <a:cs typeface="Arial"/>
            </a:endParaRPr>
          </a:p>
          <a:p>
            <a:pPr marL="285750" indent="-285750">
              <a:buFont typeface="Arial"/>
              <a:buChar char="•"/>
            </a:pPr>
            <a:r>
              <a:rPr lang="en-US" sz="1900">
                <a:latin typeface="Arial"/>
                <a:cs typeface="Arial"/>
              </a:rPr>
              <a:t>As of June, there are at least 1,987 individuals experiencing homelessness in London </a:t>
            </a:r>
            <a:br>
              <a:rPr lang="en-US" sz="1900">
                <a:latin typeface="Arial"/>
                <a:cs typeface="Arial"/>
              </a:rPr>
            </a:br>
            <a:endParaRPr lang="en-US" sz="1900">
              <a:latin typeface="Arial"/>
              <a:cs typeface="Arial"/>
            </a:endParaRPr>
          </a:p>
          <a:p>
            <a:pPr marL="285750" indent="-285750">
              <a:buFont typeface="Arial"/>
              <a:buChar char="•"/>
            </a:pPr>
            <a:r>
              <a:rPr lang="en-US" sz="1900">
                <a:latin typeface="Arial"/>
                <a:cs typeface="Arial"/>
              </a:rPr>
              <a:t>There are 7,628 families on the waitlist for affordable housing </a:t>
            </a:r>
            <a:endParaRPr lang="en-US" sz="1900">
              <a:latin typeface="Arial"/>
              <a:ea typeface="Calibri"/>
              <a:cs typeface="Arial"/>
            </a:endParaRPr>
          </a:p>
        </p:txBody>
      </p:sp>
      <p:sp>
        <p:nvSpPr>
          <p:cNvPr id="4" name="TextBox 3">
            <a:extLst>
              <a:ext uri="{FF2B5EF4-FFF2-40B4-BE49-F238E27FC236}">
                <a16:creationId xmlns:a16="http://schemas.microsoft.com/office/drawing/2014/main" id="{50C97214-9FAA-6097-F525-A66402EED955}"/>
              </a:ext>
            </a:extLst>
          </p:cNvPr>
          <p:cNvSpPr txBox="1"/>
          <p:nvPr/>
        </p:nvSpPr>
        <p:spPr>
          <a:xfrm>
            <a:off x="6780112" y="1221501"/>
            <a:ext cx="4129490" cy="630942"/>
          </a:xfrm>
          <a:prstGeom prst="rect">
            <a:avLst/>
          </a:prstGeom>
          <a:noFill/>
        </p:spPr>
        <p:txBody>
          <a:bodyPr wrap="square" lIns="91440" tIns="45720" rIns="91440" bIns="45720" rtlCol="0" anchor="t">
            <a:spAutoFit/>
          </a:bodyPr>
          <a:lstStyle/>
          <a:p>
            <a:r>
              <a:rPr lang="en-US" sz="3500" b="1">
                <a:solidFill>
                  <a:srgbClr val="DA291C"/>
                </a:solidFill>
                <a:latin typeface="Arial"/>
                <a:cs typeface="Arial"/>
              </a:rPr>
              <a:t>Our Impact</a:t>
            </a:r>
            <a:endParaRPr lang="en-US"/>
          </a:p>
        </p:txBody>
      </p:sp>
      <p:sp>
        <p:nvSpPr>
          <p:cNvPr id="6" name="TextBox 5">
            <a:extLst>
              <a:ext uri="{FF2B5EF4-FFF2-40B4-BE49-F238E27FC236}">
                <a16:creationId xmlns:a16="http://schemas.microsoft.com/office/drawing/2014/main" id="{46991317-0801-71AB-A503-3AF9B050FF91}"/>
              </a:ext>
            </a:extLst>
          </p:cNvPr>
          <p:cNvSpPr txBox="1"/>
          <p:nvPr/>
        </p:nvSpPr>
        <p:spPr>
          <a:xfrm>
            <a:off x="6775938" y="2252064"/>
            <a:ext cx="3808046"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900">
                <a:latin typeface="Arial"/>
                <a:cs typeface="Arial"/>
              </a:rPr>
              <a:t>We helped over 112,000 people this year </a:t>
            </a:r>
            <a:br>
              <a:rPr lang="en-US" sz="1900">
                <a:latin typeface="Arial"/>
                <a:cs typeface="Arial"/>
              </a:rPr>
            </a:br>
            <a:endParaRPr lang="en-US" sz="1900">
              <a:latin typeface="Arial"/>
              <a:ea typeface="Calibri Light"/>
              <a:cs typeface="Arial"/>
            </a:endParaRPr>
          </a:p>
          <a:p>
            <a:pPr marL="285750" indent="-285750">
              <a:buFont typeface="Arial"/>
              <a:buChar char="•"/>
            </a:pPr>
            <a:r>
              <a:rPr lang="en-US" sz="1900">
                <a:latin typeface="Arial"/>
                <a:cs typeface="Arial"/>
              </a:rPr>
              <a:t>We invest over $5 Million dollars every year, including funds for programs at 39 local agencies</a:t>
            </a:r>
            <a:endParaRPr lang="en-US" sz="1900">
              <a:latin typeface="Arial"/>
              <a:ea typeface="Calibri"/>
              <a:cs typeface="Arial"/>
            </a:endParaRPr>
          </a:p>
        </p:txBody>
      </p:sp>
    </p:spTree>
    <p:extLst>
      <p:ext uri="{BB962C8B-B14F-4D97-AF65-F5344CB8AC3E}">
        <p14:creationId xmlns:p14="http://schemas.microsoft.com/office/powerpoint/2010/main" val="19192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7A5778-6986-8346-8FE5-90D05692EBFE}"/>
              </a:ext>
            </a:extLst>
          </p:cNvPr>
          <p:cNvSpPr/>
          <p:nvPr/>
        </p:nvSpPr>
        <p:spPr>
          <a:xfrm>
            <a:off x="6096000" y="0"/>
            <a:ext cx="6095999" cy="685800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E1B1F"/>
              </a:solidFill>
            </a:endParaRPr>
          </a:p>
        </p:txBody>
      </p:sp>
      <p:sp>
        <p:nvSpPr>
          <p:cNvPr id="3" name="TextBox 2">
            <a:extLst>
              <a:ext uri="{FF2B5EF4-FFF2-40B4-BE49-F238E27FC236}">
                <a16:creationId xmlns:a16="http://schemas.microsoft.com/office/drawing/2014/main" id="{41E5A109-377D-810E-D3F7-DF05DE57E162}"/>
              </a:ext>
            </a:extLst>
          </p:cNvPr>
          <p:cNvSpPr txBox="1"/>
          <p:nvPr/>
        </p:nvSpPr>
        <p:spPr>
          <a:xfrm>
            <a:off x="820883" y="6242411"/>
            <a:ext cx="6684572" cy="261610"/>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UNITED WAY 2025 COMMUNITY CAMPAIGN</a:t>
            </a:r>
          </a:p>
        </p:txBody>
      </p:sp>
      <p:sp>
        <p:nvSpPr>
          <p:cNvPr id="5" name="TextBox 4">
            <a:extLst>
              <a:ext uri="{FF2B5EF4-FFF2-40B4-BE49-F238E27FC236}">
                <a16:creationId xmlns:a16="http://schemas.microsoft.com/office/drawing/2014/main" id="{D10B5425-B528-39E6-6115-66F1A8237DD9}"/>
              </a:ext>
            </a:extLst>
          </p:cNvPr>
          <p:cNvSpPr txBox="1"/>
          <p:nvPr/>
        </p:nvSpPr>
        <p:spPr>
          <a:xfrm>
            <a:off x="7270322" y="2806027"/>
            <a:ext cx="4629651" cy="2308324"/>
          </a:xfrm>
          <a:prstGeom prst="rect">
            <a:avLst/>
          </a:prstGeom>
          <a:noFill/>
        </p:spPr>
        <p:txBody>
          <a:bodyPr wrap="square" lIns="91440" tIns="45720" rIns="91440" bIns="45720" rtlCol="0" anchor="t">
            <a:spAutoFit/>
          </a:bodyPr>
          <a:lstStyle/>
          <a:p>
            <a:r>
              <a:rPr lang="en-US" sz="4800" b="1" dirty="0">
                <a:solidFill>
                  <a:srgbClr val="C00000"/>
                </a:solidFill>
                <a:latin typeface="Arial"/>
                <a:cs typeface="Arial"/>
              </a:rPr>
              <a:t>Last year</a:t>
            </a:r>
          </a:p>
          <a:p>
            <a:r>
              <a:rPr lang="en-US" sz="4800" b="1" dirty="0">
                <a:solidFill>
                  <a:srgbClr val="C00000"/>
                </a:solidFill>
                <a:latin typeface="Arial"/>
                <a:cs typeface="Arial"/>
              </a:rPr>
              <a:t>We raised</a:t>
            </a:r>
          </a:p>
          <a:p>
            <a:r>
              <a:rPr lang="en-US" sz="4800" b="1" dirty="0">
                <a:solidFill>
                  <a:srgbClr val="C00000"/>
                </a:solidFill>
                <a:latin typeface="Arial"/>
                <a:cs typeface="Arial"/>
              </a:rPr>
              <a:t>$</a:t>
            </a:r>
            <a:r>
              <a:rPr lang="en-US" sz="4800" b="1" dirty="0" err="1">
                <a:solidFill>
                  <a:srgbClr val="C00000"/>
                </a:solidFill>
                <a:latin typeface="Arial"/>
                <a:cs typeface="Arial"/>
              </a:rPr>
              <a:t>xx,xxx</a:t>
            </a:r>
            <a:endParaRPr lang="en-US" sz="4800" dirty="0">
              <a:solidFill>
                <a:srgbClr val="C00000"/>
              </a:solidFill>
              <a:latin typeface="Arial"/>
              <a:cs typeface="Arial"/>
            </a:endParaRPr>
          </a:p>
        </p:txBody>
      </p:sp>
      <p:pic>
        <p:nvPicPr>
          <p:cNvPr id="8" name="Picture 7" descr="A group of people wearing black t-shirts&#10;&#10;AI-generated content may be incorrect.">
            <a:extLst>
              <a:ext uri="{FF2B5EF4-FFF2-40B4-BE49-F238E27FC236}">
                <a16:creationId xmlns:a16="http://schemas.microsoft.com/office/drawing/2014/main" id="{B50C4D7D-8340-14C8-40DB-B7381114E65D}"/>
              </a:ext>
            </a:extLst>
          </p:cNvPr>
          <p:cNvPicPr>
            <a:picLocks noChangeAspect="1"/>
          </p:cNvPicPr>
          <p:nvPr/>
        </p:nvPicPr>
        <p:blipFill>
          <a:blip r:embed="rId3"/>
          <a:srcRect l="12566" r="24816"/>
          <a:stretch>
            <a:fillRect/>
          </a:stretch>
        </p:blipFill>
        <p:spPr>
          <a:xfrm>
            <a:off x="0" y="0"/>
            <a:ext cx="6442729" cy="6858000"/>
          </a:xfrm>
          <a:prstGeom prst="rect">
            <a:avLst/>
          </a:prstGeom>
        </p:spPr>
      </p:pic>
      <p:sp>
        <p:nvSpPr>
          <p:cNvPr id="9" name="TextBox 8">
            <a:extLst>
              <a:ext uri="{FF2B5EF4-FFF2-40B4-BE49-F238E27FC236}">
                <a16:creationId xmlns:a16="http://schemas.microsoft.com/office/drawing/2014/main" id="{E42E2216-C3A6-4957-AA9C-8803D320781A}"/>
              </a:ext>
            </a:extLst>
          </p:cNvPr>
          <p:cNvSpPr txBox="1"/>
          <p:nvPr/>
        </p:nvSpPr>
        <p:spPr>
          <a:xfrm>
            <a:off x="7270322" y="1960277"/>
            <a:ext cx="3219002" cy="369332"/>
          </a:xfrm>
          <a:prstGeom prst="rect">
            <a:avLst/>
          </a:prstGeom>
          <a:noFill/>
          <a:ln>
            <a:solidFill>
              <a:schemeClr val="tx1"/>
            </a:solidFill>
          </a:ln>
        </p:spPr>
        <p:txBody>
          <a:bodyPr wrap="square">
            <a:spAutoFit/>
          </a:bodyPr>
          <a:lstStyle/>
          <a:p>
            <a:pPr algn="ctr"/>
            <a:r>
              <a:rPr lang="en-US" dirty="0"/>
              <a:t>[Insert your company logo here]</a:t>
            </a:r>
          </a:p>
        </p:txBody>
      </p:sp>
    </p:spTree>
    <p:extLst>
      <p:ext uri="{BB962C8B-B14F-4D97-AF65-F5344CB8AC3E}">
        <p14:creationId xmlns:p14="http://schemas.microsoft.com/office/powerpoint/2010/main" val="405603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8A52-F3BE-3F9A-F619-A425BD066DC8}"/>
              </a:ext>
            </a:extLst>
          </p:cNvPr>
          <p:cNvSpPr>
            <a:spLocks noGrp="1"/>
          </p:cNvSpPr>
          <p:nvPr>
            <p:ph type="title"/>
          </p:nvPr>
        </p:nvSpPr>
        <p:spPr/>
        <p:txBody>
          <a:bodyPr/>
          <a:lstStyle/>
          <a:p>
            <a:endParaRPr lang="en-CA"/>
          </a:p>
        </p:txBody>
      </p:sp>
      <p:pic>
        <p:nvPicPr>
          <p:cNvPr id="12" name="Content Placeholder 11" descr="A black and white image of hands&#10;&#10;AI-generated content may be incorrect.">
            <a:extLst>
              <a:ext uri="{FF2B5EF4-FFF2-40B4-BE49-F238E27FC236}">
                <a16:creationId xmlns:a16="http://schemas.microsoft.com/office/drawing/2014/main" id="{D0DDB41A-AE89-A786-F4C1-F9C9BFBE03D3}"/>
              </a:ext>
            </a:extLst>
          </p:cNvPr>
          <p:cNvPicPr>
            <a:picLocks noGrp="1" noChangeAspect="1"/>
          </p:cNvPicPr>
          <p:nvPr>
            <p:ph idx="1"/>
          </p:nvPr>
        </p:nvPicPr>
        <p:blipFill>
          <a:blip r:embed="rId3"/>
          <a:stretch>
            <a:fillRect/>
          </a:stretch>
        </p:blipFill>
        <p:spPr>
          <a:xfrm>
            <a:off x="5076825" y="2629694"/>
            <a:ext cx="2038350" cy="2743200"/>
          </a:xfrm>
          <a:prstGeom prst="rect">
            <a:avLst/>
          </a:prstGeom>
        </p:spPr>
      </p:pic>
      <p:sp>
        <p:nvSpPr>
          <p:cNvPr id="4" name="Rectangle 3">
            <a:extLst>
              <a:ext uri="{FF2B5EF4-FFF2-40B4-BE49-F238E27FC236}">
                <a16:creationId xmlns:a16="http://schemas.microsoft.com/office/drawing/2014/main" id="{462D2BA2-37FD-D107-2454-BEBE9C6597AF}"/>
              </a:ext>
            </a:extLst>
          </p:cNvPr>
          <p:cNvSpPr/>
          <p:nvPr/>
        </p:nvSpPr>
        <p:spPr>
          <a:xfrm>
            <a:off x="0" y="0"/>
            <a:ext cx="12192000" cy="6858000"/>
          </a:xfrm>
          <a:prstGeom prst="rect">
            <a:avLst/>
          </a:prstGeom>
          <a:solidFill>
            <a:srgbClr val="43A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876F800-6F4E-B2BB-88A2-321B53527B76}"/>
              </a:ext>
            </a:extLst>
          </p:cNvPr>
          <p:cNvCxnSpPr>
            <a:cxnSpLocks/>
          </p:cNvCxnSpPr>
          <p:nvPr/>
        </p:nvCxnSpPr>
        <p:spPr>
          <a:xfrm>
            <a:off x="4416497" y="864974"/>
            <a:ext cx="0" cy="472493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561389-5211-893C-5515-1170B29F35BD}"/>
              </a:ext>
            </a:extLst>
          </p:cNvPr>
          <p:cNvSpPr txBox="1"/>
          <p:nvPr/>
        </p:nvSpPr>
        <p:spPr>
          <a:xfrm>
            <a:off x="512557" y="3900067"/>
            <a:ext cx="3903933" cy="2292935"/>
          </a:xfrm>
          <a:prstGeom prst="rect">
            <a:avLst/>
          </a:prstGeom>
          <a:noFill/>
        </p:spPr>
        <p:txBody>
          <a:bodyPr wrap="square" lIns="91440" tIns="45720" rIns="91440" bIns="45720" rtlCol="0" anchor="t">
            <a:spAutoFit/>
          </a:bodyPr>
          <a:lstStyle/>
          <a:p>
            <a:pPr algn="ctr" defTabSz="1520283">
              <a:spcAft>
                <a:spcPts val="1200"/>
              </a:spcAft>
              <a:defRPr/>
            </a:pPr>
            <a:r>
              <a:rPr lang="en-US" sz="3600" b="1" dirty="0">
                <a:solidFill>
                  <a:schemeClr val="bg1"/>
                </a:solidFill>
                <a:latin typeface="Arial"/>
                <a:cs typeface="Arial"/>
              </a:rPr>
              <a:t>Everyday Hero</a:t>
            </a:r>
          </a:p>
          <a:p>
            <a:pPr algn="ctr" defTabSz="1520283">
              <a:defRPr/>
            </a:pPr>
            <a:r>
              <a:rPr lang="en-US" sz="2500" b="1" dirty="0">
                <a:solidFill>
                  <a:schemeClr val="bg1"/>
                </a:solidFill>
                <a:latin typeface="Arial"/>
                <a:cs typeface="Arial"/>
              </a:rPr>
              <a:t>$1/day</a:t>
            </a:r>
          </a:p>
          <a:p>
            <a:pPr algn="ctr" defTabSz="1520283">
              <a:defRPr/>
            </a:pPr>
            <a:br>
              <a:rPr lang="en-US" b="1" dirty="0">
                <a:solidFill>
                  <a:schemeClr val="bg1"/>
                </a:solidFill>
                <a:latin typeface="Arial"/>
                <a:cs typeface="Arial"/>
              </a:rPr>
            </a:br>
            <a:r>
              <a:rPr lang="en-US" dirty="0">
                <a:solidFill>
                  <a:schemeClr val="bg1"/>
                </a:solidFill>
                <a:latin typeface="Arial"/>
                <a:cs typeface="Arial"/>
              </a:rPr>
              <a:t>Provides 30 nights of</a:t>
            </a:r>
            <a:br>
              <a:rPr lang="en-US" dirty="0">
                <a:latin typeface="Arial"/>
                <a:cs typeface="Arial"/>
              </a:rPr>
            </a:br>
            <a:r>
              <a:rPr lang="en-US" dirty="0">
                <a:solidFill>
                  <a:schemeClr val="bg1"/>
                </a:solidFill>
                <a:latin typeface="Arial"/>
                <a:cs typeface="Arial"/>
              </a:rPr>
              <a:t>supportive housing for someone </a:t>
            </a:r>
            <a:br>
              <a:rPr lang="en-US" dirty="0">
                <a:solidFill>
                  <a:schemeClr val="bg1"/>
                </a:solidFill>
                <a:latin typeface="Arial"/>
                <a:cs typeface="Arial"/>
              </a:rPr>
            </a:br>
            <a:r>
              <a:rPr lang="en-US" dirty="0">
                <a:solidFill>
                  <a:schemeClr val="bg1"/>
                </a:solidFill>
                <a:latin typeface="Arial"/>
                <a:cs typeface="Arial"/>
              </a:rPr>
              <a:t>at risk of homelessness</a:t>
            </a:r>
            <a:endParaRPr lang="en-US" dirty="0">
              <a:solidFill>
                <a:schemeClr val="bg1"/>
              </a:solidFill>
            </a:endParaRPr>
          </a:p>
        </p:txBody>
      </p:sp>
      <p:sp>
        <p:nvSpPr>
          <p:cNvPr id="8" name="TextBox 7">
            <a:extLst>
              <a:ext uri="{FF2B5EF4-FFF2-40B4-BE49-F238E27FC236}">
                <a16:creationId xmlns:a16="http://schemas.microsoft.com/office/drawing/2014/main" id="{90134C04-6137-CE18-6F7C-61E92F4D3801}"/>
              </a:ext>
            </a:extLst>
          </p:cNvPr>
          <p:cNvSpPr txBox="1"/>
          <p:nvPr/>
        </p:nvSpPr>
        <p:spPr>
          <a:xfrm>
            <a:off x="4416497" y="3916584"/>
            <a:ext cx="3631474" cy="2292935"/>
          </a:xfrm>
          <a:prstGeom prst="rect">
            <a:avLst/>
          </a:prstGeom>
          <a:noFill/>
        </p:spPr>
        <p:txBody>
          <a:bodyPr wrap="square" lIns="91440" tIns="45720" rIns="91440" bIns="45720" rtlCol="0" anchor="t">
            <a:spAutoFit/>
          </a:bodyPr>
          <a:lstStyle/>
          <a:p>
            <a:pPr algn="ctr">
              <a:spcAft>
                <a:spcPts val="1200"/>
              </a:spcAft>
            </a:pPr>
            <a:r>
              <a:rPr lang="en-US" sz="3600" b="1" kern="0" dirty="0">
                <a:solidFill>
                  <a:schemeClr val="bg1"/>
                </a:solidFill>
                <a:latin typeface="Arial"/>
                <a:cs typeface="Arial"/>
              </a:rPr>
              <a:t>Friend</a:t>
            </a:r>
            <a:endParaRPr lang="en-CA" sz="3600" b="1" kern="0" dirty="0">
              <a:solidFill>
                <a:schemeClr val="bg1"/>
              </a:solidFill>
              <a:latin typeface="Arial"/>
              <a:cs typeface="Arial"/>
            </a:endParaRPr>
          </a:p>
          <a:p>
            <a:pPr algn="ctr"/>
            <a:r>
              <a:rPr lang="en-US" sz="2500" b="1" kern="0" dirty="0">
                <a:solidFill>
                  <a:schemeClr val="bg1"/>
                </a:solidFill>
                <a:latin typeface="Arial"/>
                <a:cs typeface="Arial"/>
              </a:rPr>
              <a:t>$5 / pay</a:t>
            </a:r>
            <a:endParaRPr lang="en-US" sz="2500" kern="0" dirty="0">
              <a:solidFill>
                <a:schemeClr val="bg1"/>
              </a:solidFill>
              <a:latin typeface="Arial" panose="020B0604020202020204" pitchFamily="34" charset="0"/>
              <a:cs typeface="Arial" panose="020B0604020202020204" pitchFamily="34" charset="0"/>
            </a:endParaRPr>
          </a:p>
          <a:p>
            <a:pPr algn="ctr"/>
            <a:br>
              <a:rPr lang="en-US" kern="0" dirty="0">
                <a:solidFill>
                  <a:srgbClr val="000000"/>
                </a:solidFill>
                <a:latin typeface="Arial"/>
                <a:cs typeface="Arial"/>
              </a:rPr>
            </a:br>
            <a:r>
              <a:rPr lang="en-US" dirty="0">
                <a:solidFill>
                  <a:schemeClr val="bg1"/>
                </a:solidFill>
                <a:latin typeface="Arial"/>
                <a:cs typeface="Arial"/>
              </a:rPr>
              <a:t>Provides supplies for 10 kids </a:t>
            </a:r>
            <a:br>
              <a:rPr lang="en-US" dirty="0">
                <a:solidFill>
                  <a:schemeClr val="bg1"/>
                </a:solidFill>
                <a:latin typeface="Arial"/>
                <a:cs typeface="Arial"/>
              </a:rPr>
            </a:br>
            <a:r>
              <a:rPr lang="en-US" dirty="0">
                <a:solidFill>
                  <a:schemeClr val="bg1"/>
                </a:solidFill>
                <a:latin typeface="Arial"/>
                <a:cs typeface="Arial"/>
              </a:rPr>
              <a:t>in the "</a:t>
            </a:r>
            <a:r>
              <a:rPr lang="en-US" dirty="0" err="1">
                <a:solidFill>
                  <a:schemeClr val="bg1"/>
                </a:solidFill>
                <a:latin typeface="Arial"/>
                <a:cs typeface="Arial"/>
              </a:rPr>
              <a:t>GoGirls</a:t>
            </a:r>
            <a:r>
              <a:rPr lang="en-US" dirty="0">
                <a:solidFill>
                  <a:schemeClr val="bg1"/>
                </a:solidFill>
                <a:latin typeface="Arial"/>
                <a:cs typeface="Arial"/>
              </a:rPr>
              <a:t>" program at </a:t>
            </a:r>
            <a:br>
              <a:rPr lang="en-US" dirty="0">
                <a:solidFill>
                  <a:schemeClr val="bg1"/>
                </a:solidFill>
                <a:latin typeface="Arial"/>
                <a:cs typeface="Arial"/>
              </a:rPr>
            </a:br>
            <a:r>
              <a:rPr lang="en-US" dirty="0">
                <a:solidFill>
                  <a:schemeClr val="bg1"/>
                </a:solidFill>
                <a:latin typeface="Arial"/>
                <a:cs typeface="Arial"/>
              </a:rPr>
              <a:t>Big Brothers / Big Sisters</a:t>
            </a:r>
          </a:p>
        </p:txBody>
      </p:sp>
      <p:sp>
        <p:nvSpPr>
          <p:cNvPr id="10" name="TextBox 9">
            <a:extLst>
              <a:ext uri="{FF2B5EF4-FFF2-40B4-BE49-F238E27FC236}">
                <a16:creationId xmlns:a16="http://schemas.microsoft.com/office/drawing/2014/main" id="{61480497-C5A2-6FBA-7B7E-84C767195BFC}"/>
              </a:ext>
            </a:extLst>
          </p:cNvPr>
          <p:cNvSpPr txBox="1"/>
          <p:nvPr/>
        </p:nvSpPr>
        <p:spPr>
          <a:xfrm>
            <a:off x="8047963" y="3900067"/>
            <a:ext cx="3850377" cy="2292935"/>
          </a:xfrm>
          <a:prstGeom prst="rect">
            <a:avLst/>
          </a:prstGeom>
          <a:noFill/>
        </p:spPr>
        <p:txBody>
          <a:bodyPr wrap="square" lIns="91440" tIns="45720" rIns="91440" bIns="45720" rtlCol="0" anchor="t">
            <a:spAutoFit/>
          </a:bodyPr>
          <a:lstStyle/>
          <a:p>
            <a:pPr algn="ctr">
              <a:spcAft>
                <a:spcPts val="1200"/>
              </a:spcAft>
            </a:pPr>
            <a:r>
              <a:rPr lang="en-CA" sz="3600" b="1" kern="0">
                <a:solidFill>
                  <a:schemeClr val="bg1"/>
                </a:solidFill>
                <a:latin typeface="Arial"/>
                <a:ea typeface="Calibri"/>
                <a:cs typeface="Arial"/>
              </a:rPr>
              <a:t>Leader</a:t>
            </a:r>
            <a:endParaRPr lang="en-US" sz="2500" kern="0">
              <a:solidFill>
                <a:schemeClr val="bg1"/>
              </a:solidFill>
              <a:latin typeface="Arial" panose="020B0604020202020204" pitchFamily="34" charset="0"/>
              <a:cs typeface="Arial" panose="020B0604020202020204" pitchFamily="34" charset="0"/>
            </a:endParaRPr>
          </a:p>
          <a:p>
            <a:pPr algn="ctr">
              <a:spcAft>
                <a:spcPts val="1200"/>
              </a:spcAft>
            </a:pPr>
            <a:r>
              <a:rPr lang="en-US" sz="2500" b="1" kern="0">
                <a:solidFill>
                  <a:schemeClr val="bg1"/>
                </a:solidFill>
                <a:latin typeface="Arial"/>
                <a:cs typeface="Arial"/>
              </a:rPr>
              <a:t>$100 / month</a:t>
            </a:r>
            <a:br>
              <a:rPr lang="en-US" sz="2500" b="1" kern="0">
                <a:solidFill>
                  <a:schemeClr val="bg1"/>
                </a:solidFill>
                <a:latin typeface="Arial"/>
                <a:cs typeface="Arial"/>
              </a:rPr>
            </a:br>
            <a:br>
              <a:rPr lang="en-US" kern="0">
                <a:latin typeface="Arial"/>
                <a:cs typeface="Arial"/>
              </a:rPr>
            </a:br>
            <a:r>
              <a:rPr lang="en-US">
                <a:solidFill>
                  <a:schemeClr val="bg1"/>
                </a:solidFill>
                <a:latin typeface="Arial"/>
                <a:cs typeface="Arial"/>
              </a:rPr>
              <a:t>Supplies a </a:t>
            </a:r>
            <a:r>
              <a:rPr lang="en-US" err="1">
                <a:solidFill>
                  <a:schemeClr val="bg1"/>
                </a:solidFill>
                <a:latin typeface="Arial"/>
                <a:cs typeface="Arial"/>
              </a:rPr>
              <a:t>neighbourhood</a:t>
            </a:r>
            <a:r>
              <a:rPr lang="en-US">
                <a:solidFill>
                  <a:schemeClr val="bg1"/>
                </a:solidFill>
                <a:latin typeface="Arial"/>
                <a:cs typeface="Arial"/>
              </a:rPr>
              <a:t> </a:t>
            </a:r>
            <a:br>
              <a:rPr lang="en-US">
                <a:latin typeface="Arial"/>
                <a:cs typeface="Arial"/>
              </a:rPr>
            </a:br>
            <a:r>
              <a:rPr lang="en-US">
                <a:solidFill>
                  <a:schemeClr val="bg1"/>
                </a:solidFill>
                <a:latin typeface="Arial"/>
                <a:cs typeface="Arial"/>
              </a:rPr>
              <a:t>food bank with fresh fruit &amp; vegetables for 500 families</a:t>
            </a:r>
            <a:endParaRPr lang="en-US" sz="2500" kern="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548D46A-17D7-9791-6CBA-51CBF366768A}"/>
              </a:ext>
            </a:extLst>
          </p:cNvPr>
          <p:cNvCxnSpPr>
            <a:cxnSpLocks/>
          </p:cNvCxnSpPr>
          <p:nvPr/>
        </p:nvCxnSpPr>
        <p:spPr>
          <a:xfrm>
            <a:off x="8047971" y="864974"/>
            <a:ext cx="0" cy="472493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A person sitting on stairs&#10;&#10;AI-generated content may be incorrect.">
            <a:extLst>
              <a:ext uri="{FF2B5EF4-FFF2-40B4-BE49-F238E27FC236}">
                <a16:creationId xmlns:a16="http://schemas.microsoft.com/office/drawing/2014/main" id="{F5D78FE1-90D3-1B5F-F0DF-F4DC703992BA}"/>
              </a:ext>
            </a:extLst>
          </p:cNvPr>
          <p:cNvPicPr>
            <a:picLocks noChangeAspect="1"/>
          </p:cNvPicPr>
          <p:nvPr/>
        </p:nvPicPr>
        <p:blipFill>
          <a:blip r:embed="rId4"/>
          <a:stretch>
            <a:fillRect/>
          </a:stretch>
        </p:blipFill>
        <p:spPr>
          <a:xfrm>
            <a:off x="930287" y="611051"/>
            <a:ext cx="2889539" cy="2889539"/>
          </a:xfrm>
          <a:prstGeom prst="rect">
            <a:avLst/>
          </a:prstGeom>
        </p:spPr>
      </p:pic>
      <p:pic>
        <p:nvPicPr>
          <p:cNvPr id="16" name="Picture 15">
            <a:extLst>
              <a:ext uri="{FF2B5EF4-FFF2-40B4-BE49-F238E27FC236}">
                <a16:creationId xmlns:a16="http://schemas.microsoft.com/office/drawing/2014/main" id="{8B77AA5B-4510-0136-79B4-372F44A618E9}"/>
              </a:ext>
            </a:extLst>
          </p:cNvPr>
          <p:cNvPicPr>
            <a:picLocks noChangeAspect="1"/>
          </p:cNvPicPr>
          <p:nvPr/>
        </p:nvPicPr>
        <p:blipFill>
          <a:blip r:embed="rId5"/>
          <a:srcRect/>
          <a:stretch/>
        </p:blipFill>
        <p:spPr>
          <a:xfrm>
            <a:off x="4787461" y="677749"/>
            <a:ext cx="2889539" cy="2889539"/>
          </a:xfrm>
          <a:prstGeom prst="rect">
            <a:avLst/>
          </a:prstGeom>
        </p:spPr>
      </p:pic>
      <p:pic>
        <p:nvPicPr>
          <p:cNvPr id="18" name="Picture 17">
            <a:extLst>
              <a:ext uri="{FF2B5EF4-FFF2-40B4-BE49-F238E27FC236}">
                <a16:creationId xmlns:a16="http://schemas.microsoft.com/office/drawing/2014/main" id="{EDA9A161-96C4-C990-1AA1-B16F1EA15048}"/>
              </a:ext>
            </a:extLst>
          </p:cNvPr>
          <p:cNvPicPr>
            <a:picLocks noChangeAspect="1"/>
          </p:cNvPicPr>
          <p:nvPr/>
        </p:nvPicPr>
        <p:blipFill>
          <a:blip r:embed="rId6"/>
          <a:srcRect/>
          <a:stretch/>
        </p:blipFill>
        <p:spPr>
          <a:xfrm>
            <a:off x="8464261" y="750762"/>
            <a:ext cx="2889539" cy="2889539"/>
          </a:xfrm>
          <a:prstGeom prst="rect">
            <a:avLst/>
          </a:prstGeom>
        </p:spPr>
      </p:pic>
    </p:spTree>
    <p:extLst>
      <p:ext uri="{BB962C8B-B14F-4D97-AF65-F5344CB8AC3E}">
        <p14:creationId xmlns:p14="http://schemas.microsoft.com/office/powerpoint/2010/main" val="301299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E231-7565-DA04-61D1-3D505F5E173D}"/>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01AD244B-24A4-614F-76AB-114C9AE59E5F}"/>
              </a:ext>
            </a:extLst>
          </p:cNvPr>
          <p:cNvSpPr txBox="1"/>
          <p:nvPr/>
        </p:nvSpPr>
        <p:spPr>
          <a:xfrm>
            <a:off x="801146" y="524239"/>
            <a:ext cx="8005963" cy="707886"/>
          </a:xfrm>
          <a:prstGeom prst="rect">
            <a:avLst/>
          </a:prstGeom>
          <a:noFill/>
        </p:spPr>
        <p:txBody>
          <a:bodyPr wrap="square" rtlCol="0">
            <a:spAutoFit/>
          </a:bodyPr>
          <a:lstStyle/>
          <a:p>
            <a:r>
              <a:rPr lang="en-US" sz="4000" b="1" dirty="0">
                <a:solidFill>
                  <a:srgbClr val="DA291C"/>
                </a:solidFill>
                <a:latin typeface="Arial" panose="020B0604020202020204" pitchFamily="34" charset="0"/>
                <a:cs typeface="Arial" panose="020B0604020202020204" pitchFamily="34" charset="0"/>
              </a:rPr>
              <a:t>Easy ways to get involved!</a:t>
            </a:r>
          </a:p>
        </p:txBody>
      </p:sp>
      <p:sp>
        <p:nvSpPr>
          <p:cNvPr id="12" name="TextBox 11">
            <a:extLst>
              <a:ext uri="{FF2B5EF4-FFF2-40B4-BE49-F238E27FC236}">
                <a16:creationId xmlns:a16="http://schemas.microsoft.com/office/drawing/2014/main" id="{64D0F720-975D-9888-9CDA-3305AA5DA878}"/>
              </a:ext>
            </a:extLst>
          </p:cNvPr>
          <p:cNvSpPr txBox="1"/>
          <p:nvPr/>
        </p:nvSpPr>
        <p:spPr>
          <a:xfrm>
            <a:off x="820883" y="6242411"/>
            <a:ext cx="6684572" cy="261610"/>
          </a:xfrm>
          <a:prstGeom prst="rect">
            <a:avLst/>
          </a:prstGeom>
          <a:noFill/>
        </p:spPr>
        <p:txBody>
          <a:bodyPr wrap="square" rtlCol="0">
            <a:spAutoFit/>
          </a:bodyPr>
          <a:lstStyle/>
          <a:p>
            <a:r>
              <a:rPr lang="en-US" sz="1100">
                <a:solidFill>
                  <a:schemeClr val="tx1">
                    <a:lumMod val="50000"/>
                    <a:lumOff val="50000"/>
                  </a:schemeClr>
                </a:solidFill>
                <a:latin typeface="Arial" panose="020B0604020202020204" pitchFamily="34" charset="0"/>
                <a:cs typeface="Arial" panose="020B0604020202020204" pitchFamily="34" charset="0"/>
              </a:rPr>
              <a:t>UNITED WAY 2025 COMMUNITY CAMPAIGN</a:t>
            </a:r>
          </a:p>
        </p:txBody>
      </p:sp>
      <p:sp>
        <p:nvSpPr>
          <p:cNvPr id="5" name="TextBox 4">
            <a:extLst>
              <a:ext uri="{FF2B5EF4-FFF2-40B4-BE49-F238E27FC236}">
                <a16:creationId xmlns:a16="http://schemas.microsoft.com/office/drawing/2014/main" id="{AD91D593-A797-BDBF-0711-38CF26875F42}"/>
              </a:ext>
            </a:extLst>
          </p:cNvPr>
          <p:cNvSpPr txBox="1"/>
          <p:nvPr/>
        </p:nvSpPr>
        <p:spPr>
          <a:xfrm>
            <a:off x="1282398" y="2164862"/>
            <a:ext cx="9946379" cy="19287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spcAft>
                <a:spcPts val="1400"/>
              </a:spcAft>
              <a:buFont typeface="Arial"/>
              <a:buChar char="•"/>
            </a:pPr>
            <a:r>
              <a:rPr lang="en-US" sz="3200">
                <a:latin typeface="Arial"/>
                <a:cs typeface="Arial"/>
              </a:rPr>
              <a:t>Workplace Activity example one  </a:t>
            </a:r>
            <a:endParaRPr lang="en-US" sz="3200">
              <a:latin typeface="Arial"/>
              <a:ea typeface="Calibri"/>
              <a:cs typeface="Arial"/>
            </a:endParaRPr>
          </a:p>
          <a:p>
            <a:pPr marL="914400" lvl="1" indent="-457200">
              <a:spcAft>
                <a:spcPts val="1400"/>
              </a:spcAft>
              <a:buFont typeface="Arial"/>
              <a:buChar char="•"/>
            </a:pPr>
            <a:r>
              <a:rPr lang="en-US" sz="3200">
                <a:latin typeface="Arial"/>
                <a:ea typeface="Calibri Light"/>
                <a:cs typeface="Arial"/>
              </a:rPr>
              <a:t>Workplace Activity example two</a:t>
            </a:r>
          </a:p>
          <a:p>
            <a:pPr marL="914400" lvl="1" indent="-457200">
              <a:spcAft>
                <a:spcPts val="1400"/>
              </a:spcAft>
              <a:buFont typeface="Arial"/>
              <a:buChar char="•"/>
            </a:pPr>
            <a:r>
              <a:rPr lang="en-US" sz="3200">
                <a:latin typeface="Arial"/>
                <a:ea typeface="Calibri Light"/>
                <a:cs typeface="Arial"/>
              </a:rPr>
              <a:t>Workplace Activity example three</a:t>
            </a:r>
          </a:p>
        </p:txBody>
      </p:sp>
    </p:spTree>
    <p:extLst>
      <p:ext uri="{BB962C8B-B14F-4D97-AF65-F5344CB8AC3E}">
        <p14:creationId xmlns:p14="http://schemas.microsoft.com/office/powerpoint/2010/main" val="41433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ABFF-5019-7CB8-1945-AE13F8249231}"/>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EC977193-EB52-E65C-23B1-C52ACA63657F}"/>
              </a:ext>
            </a:extLst>
          </p:cNvPr>
          <p:cNvSpPr txBox="1"/>
          <p:nvPr/>
        </p:nvSpPr>
        <p:spPr>
          <a:xfrm>
            <a:off x="848062" y="4277129"/>
            <a:ext cx="3059929" cy="738664"/>
          </a:xfrm>
          <a:prstGeom prst="rect">
            <a:avLst/>
          </a:prstGeom>
          <a:noFill/>
        </p:spPr>
        <p:txBody>
          <a:bodyPr wrap="square" lIns="91440" tIns="45720" rIns="91440" bIns="45720" rtlCol="0" anchor="t">
            <a:spAutoFit/>
          </a:bodyPr>
          <a:lstStyle/>
          <a:p>
            <a:pPr algn="ctr">
              <a:spcBef>
                <a:spcPts val="1200"/>
              </a:spcBef>
            </a:pPr>
            <a:r>
              <a:rPr lang="en-US" sz="1600">
                <a:solidFill>
                  <a:srgbClr val="000000"/>
                </a:solidFill>
                <a:latin typeface="Arial"/>
                <a:cs typeface="Arial"/>
              </a:rPr>
              <a:t>Workplace event 1</a:t>
            </a:r>
          </a:p>
          <a:p>
            <a:pPr algn="ctr">
              <a:spcBef>
                <a:spcPts val="1200"/>
              </a:spcBef>
            </a:pPr>
            <a:r>
              <a:rPr lang="en-US" sz="1600">
                <a:solidFill>
                  <a:srgbClr val="000000"/>
                </a:solidFill>
                <a:latin typeface="Arial"/>
                <a:cs typeface="Arial"/>
              </a:rPr>
              <a:t>Date</a:t>
            </a:r>
          </a:p>
        </p:txBody>
      </p:sp>
      <p:cxnSp>
        <p:nvCxnSpPr>
          <p:cNvPr id="21" name="Straight Connector 20">
            <a:extLst>
              <a:ext uri="{FF2B5EF4-FFF2-40B4-BE49-F238E27FC236}">
                <a16:creationId xmlns:a16="http://schemas.microsoft.com/office/drawing/2014/main" id="{8FE8C936-46BA-E1FF-9268-8896189265F0}"/>
              </a:ext>
            </a:extLst>
          </p:cNvPr>
          <p:cNvCxnSpPr>
            <a:cxnSpLocks/>
          </p:cNvCxnSpPr>
          <p:nvPr/>
        </p:nvCxnSpPr>
        <p:spPr>
          <a:xfrm flipV="1">
            <a:off x="4282308" y="1568702"/>
            <a:ext cx="0" cy="372556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2DE8055-98F0-D659-A510-CAF62D14CB3F}"/>
              </a:ext>
            </a:extLst>
          </p:cNvPr>
          <p:cNvSpPr txBox="1"/>
          <p:nvPr/>
        </p:nvSpPr>
        <p:spPr>
          <a:xfrm>
            <a:off x="801146" y="524239"/>
            <a:ext cx="8005963" cy="707886"/>
          </a:xfrm>
          <a:prstGeom prst="rect">
            <a:avLst/>
          </a:prstGeom>
          <a:noFill/>
        </p:spPr>
        <p:txBody>
          <a:bodyPr wrap="square" rtlCol="0">
            <a:spAutoFit/>
          </a:bodyPr>
          <a:lstStyle/>
          <a:p>
            <a:r>
              <a:rPr lang="en-US" sz="4000" b="1">
                <a:solidFill>
                  <a:srgbClr val="DA291C"/>
                </a:solidFill>
                <a:latin typeface="Arial" panose="020B0604020202020204" pitchFamily="34" charset="0"/>
                <a:cs typeface="Arial" panose="020B0604020202020204" pitchFamily="34" charset="0"/>
              </a:rPr>
              <a:t>Easy ways to get involved!</a:t>
            </a:r>
          </a:p>
        </p:txBody>
      </p:sp>
      <p:cxnSp>
        <p:nvCxnSpPr>
          <p:cNvPr id="8" name="Straight Connector 7">
            <a:extLst>
              <a:ext uri="{FF2B5EF4-FFF2-40B4-BE49-F238E27FC236}">
                <a16:creationId xmlns:a16="http://schemas.microsoft.com/office/drawing/2014/main" id="{BFDA3C39-9EB6-7D4C-325E-0862070FFBD9}"/>
              </a:ext>
            </a:extLst>
          </p:cNvPr>
          <p:cNvCxnSpPr>
            <a:cxnSpLocks/>
          </p:cNvCxnSpPr>
          <p:nvPr/>
        </p:nvCxnSpPr>
        <p:spPr>
          <a:xfrm flipV="1">
            <a:off x="8104339" y="1566220"/>
            <a:ext cx="0" cy="372556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FDF38E-0664-2A67-813C-777168934802}"/>
              </a:ext>
            </a:extLst>
          </p:cNvPr>
          <p:cNvSpPr txBox="1"/>
          <p:nvPr/>
        </p:nvSpPr>
        <p:spPr>
          <a:xfrm>
            <a:off x="820883" y="6242411"/>
            <a:ext cx="6684572" cy="261610"/>
          </a:xfrm>
          <a:prstGeom prst="rect">
            <a:avLst/>
          </a:prstGeom>
          <a:noFill/>
        </p:spPr>
        <p:txBody>
          <a:bodyPr wrap="square" rtlCol="0">
            <a:spAutoFit/>
          </a:bodyPr>
          <a:lstStyle/>
          <a:p>
            <a:r>
              <a:rPr lang="en-US" sz="1100">
                <a:solidFill>
                  <a:schemeClr val="tx1">
                    <a:lumMod val="50000"/>
                    <a:lumOff val="50000"/>
                  </a:schemeClr>
                </a:solidFill>
                <a:latin typeface="Arial" panose="020B0604020202020204" pitchFamily="34" charset="0"/>
                <a:cs typeface="Arial" panose="020B0604020202020204" pitchFamily="34" charset="0"/>
              </a:rPr>
              <a:t>UNITED WAY 2025 COMMUNITY CAMPAIGN</a:t>
            </a:r>
          </a:p>
        </p:txBody>
      </p:sp>
      <p:sp>
        <p:nvSpPr>
          <p:cNvPr id="2" name="TextBox 1">
            <a:extLst>
              <a:ext uri="{FF2B5EF4-FFF2-40B4-BE49-F238E27FC236}">
                <a16:creationId xmlns:a16="http://schemas.microsoft.com/office/drawing/2014/main" id="{07CC4D7E-C4B0-9630-9EF5-A28C73CB9929}"/>
              </a:ext>
            </a:extLst>
          </p:cNvPr>
          <p:cNvSpPr txBox="1"/>
          <p:nvPr/>
        </p:nvSpPr>
        <p:spPr>
          <a:xfrm>
            <a:off x="4566035" y="4277129"/>
            <a:ext cx="3059929" cy="738664"/>
          </a:xfrm>
          <a:prstGeom prst="rect">
            <a:avLst/>
          </a:prstGeom>
          <a:noFill/>
        </p:spPr>
        <p:txBody>
          <a:bodyPr wrap="square" lIns="91440" tIns="45720" rIns="91440" bIns="45720" rtlCol="0" anchor="t">
            <a:spAutoFit/>
          </a:bodyPr>
          <a:lstStyle/>
          <a:p>
            <a:pPr algn="ctr">
              <a:spcBef>
                <a:spcPts val="1200"/>
              </a:spcBef>
            </a:pPr>
            <a:r>
              <a:rPr lang="en-US" sz="1600">
                <a:solidFill>
                  <a:srgbClr val="000000"/>
                </a:solidFill>
                <a:latin typeface="Arial"/>
                <a:cs typeface="Arial"/>
              </a:rPr>
              <a:t>Workplace event 2</a:t>
            </a:r>
          </a:p>
          <a:p>
            <a:pPr algn="ctr">
              <a:spcBef>
                <a:spcPts val="1200"/>
              </a:spcBef>
            </a:pPr>
            <a:r>
              <a:rPr lang="en-US" sz="1600">
                <a:solidFill>
                  <a:srgbClr val="000000"/>
                </a:solidFill>
                <a:latin typeface="Arial"/>
                <a:cs typeface="Arial"/>
              </a:rPr>
              <a:t>Date</a:t>
            </a:r>
          </a:p>
        </p:txBody>
      </p:sp>
      <p:sp>
        <p:nvSpPr>
          <p:cNvPr id="3" name="TextBox 2">
            <a:extLst>
              <a:ext uri="{FF2B5EF4-FFF2-40B4-BE49-F238E27FC236}">
                <a16:creationId xmlns:a16="http://schemas.microsoft.com/office/drawing/2014/main" id="{729B7ADB-544F-29FC-6175-9F4680503776}"/>
              </a:ext>
            </a:extLst>
          </p:cNvPr>
          <p:cNvSpPr txBox="1"/>
          <p:nvPr/>
        </p:nvSpPr>
        <p:spPr>
          <a:xfrm>
            <a:off x="8582715" y="4277129"/>
            <a:ext cx="3059929" cy="738664"/>
          </a:xfrm>
          <a:prstGeom prst="rect">
            <a:avLst/>
          </a:prstGeom>
          <a:noFill/>
        </p:spPr>
        <p:txBody>
          <a:bodyPr wrap="square" lIns="91440" tIns="45720" rIns="91440" bIns="45720" rtlCol="0" anchor="t">
            <a:spAutoFit/>
          </a:bodyPr>
          <a:lstStyle/>
          <a:p>
            <a:pPr algn="ctr">
              <a:spcBef>
                <a:spcPts val="1200"/>
              </a:spcBef>
            </a:pPr>
            <a:r>
              <a:rPr lang="en-US" sz="1600">
                <a:solidFill>
                  <a:srgbClr val="000000"/>
                </a:solidFill>
                <a:latin typeface="Arial"/>
                <a:cs typeface="Arial"/>
              </a:rPr>
              <a:t>Workplace event 3</a:t>
            </a:r>
          </a:p>
          <a:p>
            <a:pPr algn="ctr">
              <a:spcBef>
                <a:spcPts val="1200"/>
              </a:spcBef>
            </a:pPr>
            <a:r>
              <a:rPr lang="en-US" sz="1600">
                <a:solidFill>
                  <a:srgbClr val="000000"/>
                </a:solidFill>
                <a:latin typeface="Arial"/>
                <a:cs typeface="Arial"/>
              </a:rPr>
              <a:t>Date</a:t>
            </a:r>
          </a:p>
        </p:txBody>
      </p:sp>
    </p:spTree>
    <p:extLst>
      <p:ext uri="{BB962C8B-B14F-4D97-AF65-F5344CB8AC3E}">
        <p14:creationId xmlns:p14="http://schemas.microsoft.com/office/powerpoint/2010/main" val="149931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5CE95BF-55EE-7B54-0FD4-FFA73AB79070}"/>
              </a:ext>
            </a:extLst>
          </p:cNvPr>
          <p:cNvSpPr txBox="1"/>
          <p:nvPr/>
        </p:nvSpPr>
        <p:spPr>
          <a:xfrm>
            <a:off x="848062" y="4537324"/>
            <a:ext cx="3059929" cy="584775"/>
          </a:xfrm>
          <a:prstGeom prst="rect">
            <a:avLst/>
          </a:prstGeom>
          <a:noFill/>
        </p:spPr>
        <p:txBody>
          <a:bodyPr wrap="square" lIns="91440" tIns="45720" rIns="91440" bIns="45720" rtlCol="0" anchor="t">
            <a:spAutoFit/>
          </a:bodyPr>
          <a:lstStyle/>
          <a:p>
            <a:pPr algn="ctr">
              <a:spcBef>
                <a:spcPts val="1200"/>
              </a:spcBef>
            </a:pPr>
            <a:r>
              <a:rPr lang="en-US" sz="1600" b="1">
                <a:solidFill>
                  <a:srgbClr val="C00000"/>
                </a:solidFill>
                <a:latin typeface="Arial"/>
                <a:cs typeface="Arial"/>
              </a:rPr>
              <a:t>Sept 18 – London </a:t>
            </a:r>
            <a:br>
              <a:rPr lang="en-US" sz="1600" b="1">
                <a:latin typeface="Arial"/>
                <a:cs typeface="Arial"/>
              </a:rPr>
            </a:br>
            <a:r>
              <a:rPr lang="en-US" sz="1600" b="1">
                <a:solidFill>
                  <a:srgbClr val="C00000"/>
                </a:solidFill>
                <a:latin typeface="Arial"/>
                <a:cs typeface="Arial"/>
              </a:rPr>
              <a:t>Sept 23 – St. Thomas</a:t>
            </a:r>
          </a:p>
        </p:txBody>
      </p:sp>
      <p:cxnSp>
        <p:nvCxnSpPr>
          <p:cNvPr id="21" name="Straight Connector 20">
            <a:extLst>
              <a:ext uri="{FF2B5EF4-FFF2-40B4-BE49-F238E27FC236}">
                <a16:creationId xmlns:a16="http://schemas.microsoft.com/office/drawing/2014/main" id="{50301B3E-8695-066D-F323-FA65080E5046}"/>
              </a:ext>
            </a:extLst>
          </p:cNvPr>
          <p:cNvCxnSpPr>
            <a:cxnSpLocks/>
          </p:cNvCxnSpPr>
          <p:nvPr/>
        </p:nvCxnSpPr>
        <p:spPr>
          <a:xfrm flipV="1">
            <a:off x="4282308" y="1568702"/>
            <a:ext cx="0" cy="372556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B4B3EE7-B2DF-1845-5095-3F31E50147AF}"/>
              </a:ext>
            </a:extLst>
          </p:cNvPr>
          <p:cNvSpPr txBox="1"/>
          <p:nvPr/>
        </p:nvSpPr>
        <p:spPr>
          <a:xfrm>
            <a:off x="801146" y="524239"/>
            <a:ext cx="8005963" cy="707886"/>
          </a:xfrm>
          <a:prstGeom prst="rect">
            <a:avLst/>
          </a:prstGeom>
          <a:noFill/>
        </p:spPr>
        <p:txBody>
          <a:bodyPr wrap="square" lIns="91440" tIns="45720" rIns="91440" bIns="45720" rtlCol="0" anchor="t">
            <a:spAutoFit/>
          </a:bodyPr>
          <a:lstStyle/>
          <a:p>
            <a:r>
              <a:rPr lang="en-US" sz="4000" b="1">
                <a:solidFill>
                  <a:srgbClr val="DA291C"/>
                </a:solidFill>
                <a:latin typeface="Arial"/>
                <a:cs typeface="Arial"/>
              </a:rPr>
              <a:t>More ways to get involved!</a:t>
            </a:r>
          </a:p>
        </p:txBody>
      </p:sp>
      <p:sp>
        <p:nvSpPr>
          <p:cNvPr id="29" name="TextBox 28">
            <a:extLst>
              <a:ext uri="{FF2B5EF4-FFF2-40B4-BE49-F238E27FC236}">
                <a16:creationId xmlns:a16="http://schemas.microsoft.com/office/drawing/2014/main" id="{98EA30BA-0B60-2013-99F0-C6B63501F849}"/>
              </a:ext>
            </a:extLst>
          </p:cNvPr>
          <p:cNvSpPr txBox="1"/>
          <p:nvPr/>
        </p:nvSpPr>
        <p:spPr>
          <a:xfrm>
            <a:off x="8478657" y="4262265"/>
            <a:ext cx="3059929" cy="738664"/>
          </a:xfrm>
          <a:prstGeom prst="rect">
            <a:avLst/>
          </a:prstGeom>
          <a:noFill/>
        </p:spPr>
        <p:txBody>
          <a:bodyPr wrap="square" lIns="91440" tIns="45720" rIns="91440" bIns="45720" rtlCol="0" anchor="t">
            <a:spAutoFit/>
          </a:bodyPr>
          <a:lstStyle/>
          <a:p>
            <a:pPr algn="ctr">
              <a:spcBef>
                <a:spcPts val="1200"/>
              </a:spcBef>
            </a:pPr>
            <a:r>
              <a:rPr lang="en-US" sz="1600">
                <a:latin typeface="Arial"/>
                <a:cs typeface="Arial"/>
              </a:rPr>
              <a:t>Nov. 1 – Nov. 30</a:t>
            </a:r>
          </a:p>
          <a:p>
            <a:pPr algn="ctr">
              <a:spcBef>
                <a:spcPts val="1200"/>
              </a:spcBef>
            </a:pPr>
            <a:r>
              <a:rPr lang="en-US" sz="1600" b="1">
                <a:solidFill>
                  <a:srgbClr val="C00000"/>
                </a:solidFill>
                <a:latin typeface="Arial"/>
                <a:cs typeface="Arial"/>
              </a:rPr>
              <a:t>Locations across the area!</a:t>
            </a:r>
            <a:endParaRPr lang="en-US"/>
          </a:p>
        </p:txBody>
      </p:sp>
      <p:pic>
        <p:nvPicPr>
          <p:cNvPr id="6" name="Picture 5" descr="A red and white sign&#10;&#10;AI-generated content may be incorrect.">
            <a:extLst>
              <a:ext uri="{FF2B5EF4-FFF2-40B4-BE49-F238E27FC236}">
                <a16:creationId xmlns:a16="http://schemas.microsoft.com/office/drawing/2014/main" id="{9FC54D43-05A8-BBF2-619C-BB98DFC5F0C9}"/>
              </a:ext>
            </a:extLst>
          </p:cNvPr>
          <p:cNvPicPr>
            <a:picLocks noChangeAspect="1"/>
          </p:cNvPicPr>
          <p:nvPr/>
        </p:nvPicPr>
        <p:blipFill>
          <a:blip r:embed="rId3"/>
          <a:stretch>
            <a:fillRect/>
          </a:stretch>
        </p:blipFill>
        <p:spPr>
          <a:xfrm>
            <a:off x="8478657" y="2167864"/>
            <a:ext cx="3123676" cy="1365408"/>
          </a:xfrm>
          <a:prstGeom prst="rect">
            <a:avLst/>
          </a:prstGeom>
        </p:spPr>
      </p:pic>
      <p:cxnSp>
        <p:nvCxnSpPr>
          <p:cNvPr id="8" name="Straight Connector 7">
            <a:extLst>
              <a:ext uri="{FF2B5EF4-FFF2-40B4-BE49-F238E27FC236}">
                <a16:creationId xmlns:a16="http://schemas.microsoft.com/office/drawing/2014/main" id="{25BA36F1-F2BD-AE33-8D6B-115DF8EEFC3C}"/>
              </a:ext>
            </a:extLst>
          </p:cNvPr>
          <p:cNvCxnSpPr>
            <a:cxnSpLocks/>
          </p:cNvCxnSpPr>
          <p:nvPr/>
        </p:nvCxnSpPr>
        <p:spPr>
          <a:xfrm flipV="1">
            <a:off x="8104339" y="1566220"/>
            <a:ext cx="0" cy="372556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243AA4-B4A4-4B91-6FD5-60336F99F88C}"/>
              </a:ext>
            </a:extLst>
          </p:cNvPr>
          <p:cNvSpPr txBox="1"/>
          <p:nvPr/>
        </p:nvSpPr>
        <p:spPr>
          <a:xfrm>
            <a:off x="4685176" y="4290249"/>
            <a:ext cx="3059929" cy="984885"/>
          </a:xfrm>
          <a:prstGeom prst="rect">
            <a:avLst/>
          </a:prstGeom>
          <a:noFill/>
        </p:spPr>
        <p:txBody>
          <a:bodyPr wrap="square" lIns="91440" tIns="45720" rIns="91440" bIns="45720" rtlCol="0" anchor="t">
            <a:spAutoFit/>
          </a:bodyPr>
          <a:lstStyle/>
          <a:p>
            <a:pPr algn="ctr">
              <a:spcBef>
                <a:spcPts val="1200"/>
              </a:spcBef>
            </a:pPr>
            <a:r>
              <a:rPr lang="en-US" sz="1600">
                <a:latin typeface="Arial"/>
                <a:cs typeface="Arial"/>
              </a:rPr>
              <a:t>October 22, </a:t>
            </a:r>
            <a:br>
              <a:rPr lang="en-US" sz="1600">
                <a:latin typeface="Arial"/>
                <a:cs typeface="Arial"/>
              </a:rPr>
            </a:br>
            <a:r>
              <a:rPr lang="en-US" sz="1600">
                <a:latin typeface="Arial"/>
                <a:cs typeface="Arial"/>
              </a:rPr>
              <a:t>London International Airport</a:t>
            </a:r>
          </a:p>
          <a:p>
            <a:pPr algn="ctr">
              <a:spcBef>
                <a:spcPts val="1200"/>
              </a:spcBef>
            </a:pPr>
            <a:r>
              <a:rPr lang="en-US" sz="1600" b="1">
                <a:solidFill>
                  <a:srgbClr val="C00000"/>
                </a:solidFill>
                <a:latin typeface="Arial"/>
                <a:cs typeface="Arial"/>
              </a:rPr>
              <a:t>Teams of 10-15</a:t>
            </a:r>
            <a:endParaRPr lang="en-US"/>
          </a:p>
        </p:txBody>
      </p:sp>
      <p:pic>
        <p:nvPicPr>
          <p:cNvPr id="11" name="Picture 10" descr="A red circle with a plane on it&#10;&#10;AI-generated content may be incorrect.">
            <a:extLst>
              <a:ext uri="{FF2B5EF4-FFF2-40B4-BE49-F238E27FC236}">
                <a16:creationId xmlns:a16="http://schemas.microsoft.com/office/drawing/2014/main" id="{0476871C-01D3-1140-4FD2-101B55582105}"/>
              </a:ext>
            </a:extLst>
          </p:cNvPr>
          <p:cNvPicPr>
            <a:picLocks noChangeAspect="1"/>
          </p:cNvPicPr>
          <p:nvPr/>
        </p:nvPicPr>
        <p:blipFill>
          <a:blip r:embed="rId4"/>
          <a:stretch>
            <a:fillRect/>
          </a:stretch>
        </p:blipFill>
        <p:spPr>
          <a:xfrm>
            <a:off x="4734858" y="1813065"/>
            <a:ext cx="2843460" cy="2075006"/>
          </a:xfrm>
          <a:prstGeom prst="rect">
            <a:avLst/>
          </a:prstGeom>
        </p:spPr>
      </p:pic>
      <p:sp>
        <p:nvSpPr>
          <p:cNvPr id="12" name="TextBox 11">
            <a:extLst>
              <a:ext uri="{FF2B5EF4-FFF2-40B4-BE49-F238E27FC236}">
                <a16:creationId xmlns:a16="http://schemas.microsoft.com/office/drawing/2014/main" id="{E08D89BA-60AA-A77D-B006-282E3332608F}"/>
              </a:ext>
            </a:extLst>
          </p:cNvPr>
          <p:cNvSpPr txBox="1"/>
          <p:nvPr/>
        </p:nvSpPr>
        <p:spPr>
          <a:xfrm>
            <a:off x="820883" y="6242411"/>
            <a:ext cx="6684572" cy="261610"/>
          </a:xfrm>
          <a:prstGeom prst="rect">
            <a:avLst/>
          </a:prstGeom>
          <a:noFill/>
        </p:spPr>
        <p:txBody>
          <a:bodyPr wrap="square" rtlCol="0">
            <a:spAutoFit/>
          </a:bodyPr>
          <a:lstStyle/>
          <a:p>
            <a:r>
              <a:rPr lang="en-US" sz="1100">
                <a:solidFill>
                  <a:schemeClr val="tx1">
                    <a:lumMod val="50000"/>
                    <a:lumOff val="50000"/>
                  </a:schemeClr>
                </a:solidFill>
                <a:latin typeface="Arial" panose="020B0604020202020204" pitchFamily="34" charset="0"/>
                <a:cs typeface="Arial" panose="020B0604020202020204" pitchFamily="34" charset="0"/>
              </a:rPr>
              <a:t>UNITED WAY 2025 COMMUNITY CAMPAIGN</a:t>
            </a:r>
          </a:p>
        </p:txBody>
      </p:sp>
      <p:pic>
        <p:nvPicPr>
          <p:cNvPr id="14" name="Picture 13" descr="A heart with a wheat symbol on it&#10;&#10;AI-generated content may be incorrect.">
            <a:extLst>
              <a:ext uri="{FF2B5EF4-FFF2-40B4-BE49-F238E27FC236}">
                <a16:creationId xmlns:a16="http://schemas.microsoft.com/office/drawing/2014/main" id="{5E6347D2-25DE-8C0C-5FD1-395A66EB8717}"/>
              </a:ext>
            </a:extLst>
          </p:cNvPr>
          <p:cNvPicPr>
            <a:picLocks noChangeAspect="1"/>
          </p:cNvPicPr>
          <p:nvPr/>
        </p:nvPicPr>
        <p:blipFill>
          <a:blip r:embed="rId5"/>
          <a:stretch>
            <a:fillRect/>
          </a:stretch>
        </p:blipFill>
        <p:spPr>
          <a:xfrm>
            <a:off x="899569" y="1826415"/>
            <a:ext cx="2930190" cy="2728517"/>
          </a:xfrm>
          <a:prstGeom prst="rect">
            <a:avLst/>
          </a:prstGeom>
        </p:spPr>
      </p:pic>
    </p:spTree>
    <p:extLst>
      <p:ext uri="{BB962C8B-B14F-4D97-AF65-F5344CB8AC3E}">
        <p14:creationId xmlns:p14="http://schemas.microsoft.com/office/powerpoint/2010/main" val="409646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76eae59-d2b1-4607-8cd4-bf57d17b838e">
      <UserInfo>
        <DisplayName>Kelly Ziegner</DisplayName>
        <AccountId>25</AccountId>
        <AccountType/>
      </UserInfo>
      <UserInfo>
        <DisplayName>Jennepher Cahill</DisplayName>
        <AccountId>24</AccountId>
        <AccountType/>
      </UserInfo>
      <UserInfo>
        <DisplayName>Roxanne Riddell</DisplayName>
        <AccountId>43</AccountId>
        <AccountType/>
      </UserInfo>
      <UserInfo>
        <DisplayName>Lisa Simmons</DisplayName>
        <AccountId>30</AccountId>
        <AccountType/>
      </UserInfo>
      <UserInfo>
        <DisplayName>Archana Patel</DisplayName>
        <AccountId>58</AccountId>
        <AccountType/>
      </UserInfo>
      <UserInfo>
        <DisplayName>Alisha Grams</DisplayName>
        <AccountId>131</AccountId>
        <AccountType/>
      </UserInfo>
      <UserInfo>
        <DisplayName>Jennifer Wain</DisplayName>
        <AccountId>10</AccountId>
        <AccountType/>
      </UserInfo>
      <UserInfo>
        <DisplayName>Sabrina Pinarello</DisplayName>
        <AccountId>130</AccountId>
        <AccountType/>
      </UserInfo>
    </SharedWithUsers>
    <lcf76f155ced4ddcb4097134ff3c332f xmlns="d8c8a2ff-8362-4445-949a-55cd837ac3e0">
      <Terms xmlns="http://schemas.microsoft.com/office/infopath/2007/PartnerControls"/>
    </lcf76f155ced4ddcb4097134ff3c332f>
    <TaxCatchAll xmlns="576eae59-d2b1-4607-8cd4-bf57d17b83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7547DC3C235B43B03236F77FA3BBB6" ma:contentTypeVersion="18" ma:contentTypeDescription="Create a new document." ma:contentTypeScope="" ma:versionID="b176779dad7f2fe99f9be51fb31a4190">
  <xsd:schema xmlns:xsd="http://www.w3.org/2001/XMLSchema" xmlns:xs="http://www.w3.org/2001/XMLSchema" xmlns:p="http://schemas.microsoft.com/office/2006/metadata/properties" xmlns:ns2="d8c8a2ff-8362-4445-949a-55cd837ac3e0" xmlns:ns3="576eae59-d2b1-4607-8cd4-bf57d17b838e" targetNamespace="http://schemas.microsoft.com/office/2006/metadata/properties" ma:root="true" ma:fieldsID="4492d0b99dd7f24163c28b1ee527d096" ns2:_="" ns3:_="">
    <xsd:import namespace="d8c8a2ff-8362-4445-949a-55cd837ac3e0"/>
    <xsd:import namespace="576eae59-d2b1-4607-8cd4-bf57d17b83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8a2ff-8362-4445-949a-55cd837ac3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7fd5e5-2842-4391-b78b-59ad0b5d9f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6eae59-d2b1-4607-8cd4-bf57d17b83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e6ff7b-63a8-459a-bcfb-0cd8abb1a7b1}" ma:internalName="TaxCatchAll" ma:showField="CatchAllData" ma:web="576eae59-d2b1-4607-8cd4-bf57d17b83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2C5F0F-A313-40C0-889D-7C14D3978028}">
  <ds:schemaRefs>
    <ds:schemaRef ds:uri="http://schemas.microsoft.com/sharepoint/v3/contenttype/forms"/>
  </ds:schemaRefs>
</ds:datastoreItem>
</file>

<file path=customXml/itemProps2.xml><?xml version="1.0" encoding="utf-8"?>
<ds:datastoreItem xmlns:ds="http://schemas.openxmlformats.org/officeDocument/2006/customXml" ds:itemID="{FCCB1996-1B1B-4D62-A667-0E5D9345ED7A}">
  <ds:schemaRefs>
    <ds:schemaRef ds:uri="d8c8a2ff-8362-4445-949a-55cd837ac3e0"/>
    <ds:schemaRef ds:uri="http://schemas.microsoft.com/office/2006/documentManagement/types"/>
    <ds:schemaRef ds:uri="http://purl.org/dc/elements/1.1/"/>
    <ds:schemaRef ds:uri="576eae59-d2b1-4607-8cd4-bf57d17b838e"/>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906CFC4-3761-4869-BC6E-34D7BC026245}">
  <ds:schemaRefs>
    <ds:schemaRef ds:uri="576eae59-d2b1-4607-8cd4-bf57d17b838e"/>
    <ds:schemaRef ds:uri="d8c8a2ff-8362-4445-949a-55cd837ac3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6f4b45b-30fe-433e-b170-7501bbbd8bcb}" enabled="0" method="" siteId="{26f4b45b-30fe-433e-b170-7501bbbd8bcb}" removed="1"/>
</clbl:labelList>
</file>

<file path=docProps/app.xml><?xml version="1.0" encoding="utf-8"?>
<Properties xmlns="http://schemas.openxmlformats.org/officeDocument/2006/extended-properties" xmlns:vt="http://schemas.openxmlformats.org/officeDocument/2006/docPropsVTypes">
  <Template>Office Theme</Template>
  <TotalTime>20</TotalTime>
  <Words>1391</Words>
  <Application>Microsoft Office PowerPoint</Application>
  <PresentationFormat>Widescreen</PresentationFormat>
  <Paragraphs>133</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 Medium</vt:lpstr>
      <vt:lpstr>Calibri</vt:lpstr>
      <vt:lpstr>Calibri Light</vt:lpstr>
      <vt:lpstr>Roboto</vt:lpstr>
      <vt:lpstr>Office Theme</vt:lpstr>
      <vt:lpstr>How to use the Champion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McVan notes – Mia leave this here</dc:title>
  <dc:creator>Lamanna, Stefanie</dc:creator>
  <cp:lastModifiedBy>Dakota Halfpenny</cp:lastModifiedBy>
  <cp:revision>2</cp:revision>
  <cp:lastPrinted>2022-08-26T16:50:08Z</cp:lastPrinted>
  <dcterms:created xsi:type="dcterms:W3CDTF">2020-06-12T13:15:18Z</dcterms:created>
  <dcterms:modified xsi:type="dcterms:W3CDTF">2025-10-08T18:20:51Z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0x010100327547DC3C235B43B03236F77FA3BBB6</vt:lpwstr>
  </property>
  <property fmtid="{D5CDD505-2E9C-101B-9397-08002B2CF9AE}" pid="3" name="MediaServiceImageTags">
    <vt:lpwstr/>
  </property>
</Properties>
</file>